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780" r:id="rId1"/>
  </p:sldMasterIdLst>
  <p:notesMasterIdLst>
    <p:notesMasterId r:id="rId18"/>
  </p:notesMasterIdLst>
  <p:handoutMasterIdLst>
    <p:handoutMasterId r:id="rId19"/>
  </p:handoutMasterIdLst>
  <p:sldIdLst>
    <p:sldId id="256" r:id="rId2"/>
    <p:sldId id="257" r:id="rId3"/>
    <p:sldId id="296" r:id="rId4"/>
    <p:sldId id="297" r:id="rId5"/>
    <p:sldId id="295" r:id="rId6"/>
    <p:sldId id="282" r:id="rId7"/>
    <p:sldId id="290" r:id="rId8"/>
    <p:sldId id="276" r:id="rId9"/>
    <p:sldId id="287" r:id="rId10"/>
    <p:sldId id="288" r:id="rId11"/>
    <p:sldId id="289" r:id="rId12"/>
    <p:sldId id="292" r:id="rId13"/>
    <p:sldId id="294" r:id="rId14"/>
    <p:sldId id="298" r:id="rId15"/>
    <p:sldId id="293" r:id="rId16"/>
    <p:sldId id="281" r:id="rId17"/>
  </p:sldIdLst>
  <p:sldSz cx="12192000" cy="6858000"/>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FFCC"/>
    <a:srgbClr val="FF0066"/>
    <a:srgbClr val="FF9966"/>
    <a:srgbClr val="1CADE4"/>
    <a:srgbClr val="FFCC66"/>
    <a:srgbClr val="117EA7"/>
    <a:srgbClr val="99CCFF"/>
    <a:srgbClr val="7E7E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0" autoAdjust="0"/>
    <p:restoredTop sz="94660"/>
  </p:normalViewPr>
  <p:slideViewPr>
    <p:cSldViewPr snapToGrid="0">
      <p:cViewPr varScale="1">
        <p:scale>
          <a:sx n="116" d="100"/>
          <a:sy n="116" d="100"/>
        </p:scale>
        <p:origin x="102" y="5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入力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03B3FD47-D917-4C51-904C-FA98E07B6FCE}">
      <dgm:prSet phldrT="[テキスト]"/>
      <dgm:spPr/>
      <dgm:t>
        <a:bodyPr/>
        <a:lstStyle/>
        <a:p>
          <a:r>
            <a:rPr kumimoji="1" lang="ja-JP" altLang="en-US" smtClean="0"/>
            <a:t>超音波センサ（距離）</a:t>
          </a:r>
          <a:endParaRPr kumimoji="1" lang="ja-JP" altLang="en-US"/>
        </a:p>
      </dgm:t>
    </dgm:pt>
    <dgm:pt modelId="{230568E9-E294-4B18-89CE-CEB6618B0A7A}" type="parTrans" cxnId="{8FFC1905-B6DF-4E44-A2ED-BC40E31D7C19}">
      <dgm:prSet/>
      <dgm:spPr/>
      <dgm:t>
        <a:bodyPr/>
        <a:lstStyle/>
        <a:p>
          <a:endParaRPr kumimoji="1" lang="ja-JP" altLang="en-US"/>
        </a:p>
      </dgm:t>
    </dgm:pt>
    <dgm:pt modelId="{3C887774-3FD4-4F88-B32F-94F233C077A7}" type="sibTrans" cxnId="{8FFC1905-B6DF-4E44-A2ED-BC40E31D7C19}">
      <dgm:prSet/>
      <dgm:spPr/>
      <dgm:t>
        <a:bodyPr/>
        <a:lstStyle/>
        <a:p>
          <a:endParaRPr kumimoji="1" lang="ja-JP" altLang="en-US"/>
        </a:p>
      </dgm:t>
    </dgm:pt>
    <dgm:pt modelId="{5A019D51-3EA6-4D11-9444-117D13C5EDBC}">
      <dgm:prSet phldrT="[テキスト]"/>
      <dgm:spPr/>
      <dgm:t>
        <a:bodyPr/>
        <a:lstStyle/>
        <a:p>
          <a:r>
            <a:rPr kumimoji="1" lang="ja-JP" altLang="en-US" smtClean="0"/>
            <a:t>ひずみゲージ（重量）</a:t>
          </a:r>
          <a:endParaRPr kumimoji="1" lang="ja-JP" altLang="en-US"/>
        </a:p>
      </dgm:t>
    </dgm:pt>
    <dgm:pt modelId="{5270D4EA-C791-4CF4-9809-0E654A6BC621}" type="parTrans" cxnId="{9574A455-72AC-4B01-AAFE-9A0C750E728B}">
      <dgm:prSet/>
      <dgm:spPr/>
      <dgm:t>
        <a:bodyPr/>
        <a:lstStyle/>
        <a:p>
          <a:endParaRPr kumimoji="1" lang="ja-JP" altLang="en-US"/>
        </a:p>
      </dgm:t>
    </dgm:pt>
    <dgm:pt modelId="{844A74D8-CC1E-4C12-92F4-D87AAFB75AE1}" type="sibTrans" cxnId="{9574A455-72AC-4B01-AAFE-9A0C750E728B}">
      <dgm:prSet/>
      <dgm:spPr/>
      <dgm:t>
        <a:bodyPr/>
        <a:lstStyle/>
        <a:p>
          <a:endParaRPr kumimoji="1" lang="ja-JP" altLang="en-US"/>
        </a:p>
      </dgm:t>
    </dgm:pt>
    <dgm:pt modelId="{9973FC79-DD54-4CEC-A5D2-348342277555}">
      <dgm:prSet phldrT="[テキスト]"/>
      <dgm:spPr/>
      <dgm:t>
        <a:bodyPr/>
        <a:lstStyle/>
        <a:p>
          <a:r>
            <a:rPr kumimoji="1" lang="en-US" altLang="ja-JP" smtClean="0"/>
            <a:t>WEB</a:t>
          </a:r>
          <a:r>
            <a:rPr kumimoji="1" lang="ja-JP" altLang="en-US" smtClean="0"/>
            <a:t>カメラ（画像）</a:t>
          </a:r>
          <a:endParaRPr kumimoji="1" lang="ja-JP" altLang="en-US"/>
        </a:p>
      </dgm:t>
    </dgm:pt>
    <dgm:pt modelId="{C17F99B8-F597-4923-A469-F4687A53E1AF}" type="parTrans" cxnId="{FBE5BB6B-B79A-4621-98C7-1A42938AE6EF}">
      <dgm:prSet/>
      <dgm:spPr/>
      <dgm:t>
        <a:bodyPr/>
        <a:lstStyle/>
        <a:p>
          <a:endParaRPr kumimoji="1" lang="ja-JP" altLang="en-US"/>
        </a:p>
      </dgm:t>
    </dgm:pt>
    <dgm:pt modelId="{B24DA0E9-2C77-4293-B539-59107D5F5F63}" type="sibTrans" cxnId="{FBE5BB6B-B79A-4621-98C7-1A42938AE6EF}">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9574A455-72AC-4B01-AAFE-9A0C750E728B}" srcId="{40EC2FF7-8D30-4684-953B-5353D24AB252}" destId="{5A019D51-3EA6-4D11-9444-117D13C5EDBC}" srcOrd="1" destOrd="0" parTransId="{5270D4EA-C791-4CF4-9809-0E654A6BC621}" sibTransId="{844A74D8-CC1E-4C12-92F4-D87AAFB75AE1}"/>
    <dgm:cxn modelId="{40BC3357-A841-4B9B-B325-A92E37BBFD3B}" srcId="{349742D3-7C15-491C-A57C-071288FAF507}" destId="{40EC2FF7-8D30-4684-953B-5353D24AB252}" srcOrd="0" destOrd="0" parTransId="{A4ED52B3-943A-488A-B2F6-3665F1D4E576}" sibTransId="{720574FE-FEEC-45A9-A8EE-7AE9B5FDAF42}"/>
    <dgm:cxn modelId="{97A77961-72AF-4F76-AD87-9F284B289B3B}" type="presOf" srcId="{5A019D51-3EA6-4D11-9444-117D13C5EDBC}" destId="{8AFC59EB-5A41-405E-98C3-9C66242C4364}" srcOrd="0" destOrd="1" presId="urn:microsoft.com/office/officeart/2005/8/layout/hList1"/>
    <dgm:cxn modelId="{EFF1F356-9D26-4820-BCCA-A4CCEC493A17}" type="presOf" srcId="{349742D3-7C15-491C-A57C-071288FAF507}" destId="{D27424EB-6B88-461E-A9C7-2108888B795A}" srcOrd="0" destOrd="0" presId="urn:microsoft.com/office/officeart/2005/8/layout/hList1"/>
    <dgm:cxn modelId="{8FFC1905-B6DF-4E44-A2ED-BC40E31D7C19}" srcId="{40EC2FF7-8D30-4684-953B-5353D24AB252}" destId="{03B3FD47-D917-4C51-904C-FA98E07B6FCE}" srcOrd="0" destOrd="0" parTransId="{230568E9-E294-4B18-89CE-CEB6618B0A7A}" sibTransId="{3C887774-3FD4-4F88-B32F-94F233C077A7}"/>
    <dgm:cxn modelId="{8C5C15F6-89C2-4320-ADEC-DD69DE84D1DD}" type="presOf" srcId="{03B3FD47-D917-4C51-904C-FA98E07B6FCE}" destId="{8AFC59EB-5A41-405E-98C3-9C66242C4364}" srcOrd="0" destOrd="0" presId="urn:microsoft.com/office/officeart/2005/8/layout/hList1"/>
    <dgm:cxn modelId="{E0422ED5-4B6B-496D-AB76-6BE594DEEDA9}" type="presOf" srcId="{40EC2FF7-8D30-4684-953B-5353D24AB252}" destId="{79295A45-6E0B-4BAD-942D-1396CF9D22D9}" srcOrd="0" destOrd="0" presId="urn:microsoft.com/office/officeart/2005/8/layout/hList1"/>
    <dgm:cxn modelId="{A28B4C0E-BE28-4172-AF96-B85809B143B9}" type="presOf" srcId="{9973FC79-DD54-4CEC-A5D2-348342277555}" destId="{8AFC59EB-5A41-405E-98C3-9C66242C4364}" srcOrd="0" destOrd="2" presId="urn:microsoft.com/office/officeart/2005/8/layout/hList1"/>
    <dgm:cxn modelId="{FBE5BB6B-B79A-4621-98C7-1A42938AE6EF}" srcId="{40EC2FF7-8D30-4684-953B-5353D24AB252}" destId="{9973FC79-DD54-4CEC-A5D2-348342277555}" srcOrd="2" destOrd="0" parTransId="{C17F99B8-F597-4923-A469-F4687A53E1AF}" sibTransId="{B24DA0E9-2C77-4293-B539-59107D5F5F63}"/>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出力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8F26C5F0-2360-4495-AD88-828AB9083AEE}">
      <dgm:prSet phldrT="[テキスト]"/>
      <dgm:spPr/>
      <dgm:t>
        <a:bodyPr/>
        <a:lstStyle/>
        <a:p>
          <a:r>
            <a:rPr kumimoji="1" lang="ja-JP" altLang="en-US" smtClean="0"/>
            <a:t>画像データ</a:t>
          </a:r>
          <a:endParaRPr kumimoji="1" lang="ja-JP" altLang="en-US"/>
        </a:p>
      </dgm:t>
    </dgm:pt>
    <dgm:pt modelId="{F70F4D4E-B98B-4F8F-8565-2CA18B62FBDE}" type="parTrans" cxnId="{4A486BAA-3325-4144-8309-7551BB0E06E3}">
      <dgm:prSet/>
      <dgm:spPr/>
      <dgm:t>
        <a:bodyPr/>
        <a:lstStyle/>
        <a:p>
          <a:endParaRPr kumimoji="1" lang="ja-JP" altLang="en-US"/>
        </a:p>
      </dgm:t>
    </dgm:pt>
    <dgm:pt modelId="{AF96E54A-0473-4B3D-A225-876883A67457}" type="sibTrans" cxnId="{4A486BAA-3325-4144-8309-7551BB0E06E3}">
      <dgm:prSet/>
      <dgm:spPr/>
      <dgm:t>
        <a:bodyPr/>
        <a:lstStyle/>
        <a:p>
          <a:endParaRPr kumimoji="1" lang="ja-JP" altLang="en-US"/>
        </a:p>
      </dgm:t>
    </dgm:pt>
    <dgm:pt modelId="{872580C2-359C-43A1-9FB0-CBF4785AB609}">
      <dgm:prSet phldrT="[テキスト]"/>
      <dgm:spPr/>
      <dgm:t>
        <a:bodyPr/>
        <a:lstStyle/>
        <a:p>
          <a:r>
            <a:rPr kumimoji="1" lang="ja-JP" altLang="en-US" smtClean="0"/>
            <a:t>フラグ（追加</a:t>
          </a:r>
          <a:r>
            <a:rPr kumimoji="1" lang="en-US" altLang="ja-JP" smtClean="0"/>
            <a:t>or</a:t>
          </a:r>
          <a:r>
            <a:rPr kumimoji="1" lang="ja-JP" altLang="en-US" smtClean="0"/>
            <a:t>削除</a:t>
          </a:r>
          <a:r>
            <a:rPr kumimoji="1" lang="en-US" altLang="ja-JP" smtClean="0"/>
            <a:t>)</a:t>
          </a:r>
          <a:endParaRPr kumimoji="1" lang="ja-JP" altLang="en-US"/>
        </a:p>
      </dgm:t>
    </dgm:pt>
    <dgm:pt modelId="{0701FE14-63C4-4D14-9EBB-DB7F74FB9A0E}" type="parTrans" cxnId="{63DBC492-9DCD-4CA7-80E1-7CF4288F081E}">
      <dgm:prSet/>
      <dgm:spPr/>
      <dgm:t>
        <a:bodyPr/>
        <a:lstStyle/>
        <a:p>
          <a:endParaRPr kumimoji="1" lang="ja-JP" altLang="en-US"/>
        </a:p>
      </dgm:t>
    </dgm:pt>
    <dgm:pt modelId="{0F590DF7-E1EF-40B4-9EC8-1333D2E338CD}" type="sibTrans" cxnId="{63DBC492-9DCD-4CA7-80E1-7CF4288F081E}">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D9030FE5-F032-4C09-8393-917455A5D8F0}" type="presOf" srcId="{8F26C5F0-2360-4495-AD88-828AB9083AEE}" destId="{8AFC59EB-5A41-405E-98C3-9C66242C4364}" srcOrd="0" destOrd="0" presId="urn:microsoft.com/office/officeart/2005/8/layout/hList1"/>
    <dgm:cxn modelId="{EFF1F356-9D26-4820-BCCA-A4CCEC493A17}" type="presOf" srcId="{349742D3-7C15-491C-A57C-071288FAF507}" destId="{D27424EB-6B88-461E-A9C7-2108888B795A}" srcOrd="0" destOrd="0" presId="urn:microsoft.com/office/officeart/2005/8/layout/hList1"/>
    <dgm:cxn modelId="{40BC3357-A841-4B9B-B325-A92E37BBFD3B}" srcId="{349742D3-7C15-491C-A57C-071288FAF507}" destId="{40EC2FF7-8D30-4684-953B-5353D24AB252}" srcOrd="0" destOrd="0" parTransId="{A4ED52B3-943A-488A-B2F6-3665F1D4E576}" sibTransId="{720574FE-FEEC-45A9-A8EE-7AE9B5FDAF42}"/>
    <dgm:cxn modelId="{63DBC492-9DCD-4CA7-80E1-7CF4288F081E}" srcId="{40EC2FF7-8D30-4684-953B-5353D24AB252}" destId="{872580C2-359C-43A1-9FB0-CBF4785AB609}" srcOrd="1" destOrd="0" parTransId="{0701FE14-63C4-4D14-9EBB-DB7F74FB9A0E}" sibTransId="{0F590DF7-E1EF-40B4-9EC8-1333D2E338CD}"/>
    <dgm:cxn modelId="{E0422ED5-4B6B-496D-AB76-6BE594DEEDA9}" type="presOf" srcId="{40EC2FF7-8D30-4684-953B-5353D24AB252}" destId="{79295A45-6E0B-4BAD-942D-1396CF9D22D9}" srcOrd="0" destOrd="0" presId="urn:microsoft.com/office/officeart/2005/8/layout/hList1"/>
    <dgm:cxn modelId="{4A486BAA-3325-4144-8309-7551BB0E06E3}" srcId="{40EC2FF7-8D30-4684-953B-5353D24AB252}" destId="{8F26C5F0-2360-4495-AD88-828AB9083AEE}" srcOrd="0" destOrd="0" parTransId="{F70F4D4E-B98B-4F8F-8565-2CA18B62FBDE}" sibTransId="{AF96E54A-0473-4B3D-A225-876883A67457}"/>
    <dgm:cxn modelId="{36CD8503-9198-47D6-8C6B-0F601A436603}" type="presOf" srcId="{872580C2-359C-43A1-9FB0-CBF4785AB609}" destId="{8AFC59EB-5A41-405E-98C3-9C66242C4364}" srcOrd="0" destOrd="1" presId="urn:microsoft.com/office/officeart/2005/8/layout/hList1"/>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67125"/>
          <a:ext cx="2920983" cy="7200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lvl="0" algn="ctr" defTabSz="1111250">
            <a:lnSpc>
              <a:spcPct val="90000"/>
            </a:lnSpc>
            <a:spcBef>
              <a:spcPct val="0"/>
            </a:spcBef>
            <a:spcAft>
              <a:spcPct val="35000"/>
            </a:spcAft>
          </a:pPr>
          <a:r>
            <a:rPr kumimoji="1" lang="ja-JP" altLang="en-US" sz="2500" kern="1200" smtClean="0"/>
            <a:t>入力</a:t>
          </a:r>
          <a:endParaRPr kumimoji="1" lang="ja-JP" altLang="en-US" sz="2500" kern="1200"/>
        </a:p>
      </dsp:txBody>
      <dsp:txXfrm>
        <a:off x="0" y="67125"/>
        <a:ext cx="2920983" cy="720000"/>
      </dsp:txXfrm>
    </dsp:sp>
    <dsp:sp modelId="{8AFC59EB-5A41-405E-98C3-9C66242C4364}">
      <dsp:nvSpPr>
        <dsp:cNvPr id="0" name=""/>
        <dsp:cNvSpPr/>
      </dsp:nvSpPr>
      <dsp:spPr>
        <a:xfrm>
          <a:off x="0" y="787125"/>
          <a:ext cx="2920983" cy="233325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kumimoji="1" lang="ja-JP" altLang="en-US" sz="2500" kern="1200" smtClean="0"/>
            <a:t>超音波センサ（距離）</a:t>
          </a:r>
          <a:endParaRPr kumimoji="1" lang="ja-JP" altLang="en-US" sz="2500" kern="1200"/>
        </a:p>
        <a:p>
          <a:pPr marL="228600" lvl="1" indent="-228600" algn="l" defTabSz="1111250">
            <a:lnSpc>
              <a:spcPct val="90000"/>
            </a:lnSpc>
            <a:spcBef>
              <a:spcPct val="0"/>
            </a:spcBef>
            <a:spcAft>
              <a:spcPct val="15000"/>
            </a:spcAft>
            <a:buChar char="••"/>
          </a:pPr>
          <a:r>
            <a:rPr kumimoji="1" lang="ja-JP" altLang="en-US" sz="2500" kern="1200" smtClean="0"/>
            <a:t>ひずみゲージ（重量）</a:t>
          </a:r>
          <a:endParaRPr kumimoji="1" lang="ja-JP" altLang="en-US" sz="2500" kern="1200"/>
        </a:p>
        <a:p>
          <a:pPr marL="228600" lvl="1" indent="-228600" algn="l" defTabSz="1111250">
            <a:lnSpc>
              <a:spcPct val="90000"/>
            </a:lnSpc>
            <a:spcBef>
              <a:spcPct val="0"/>
            </a:spcBef>
            <a:spcAft>
              <a:spcPct val="15000"/>
            </a:spcAft>
            <a:buChar char="••"/>
          </a:pPr>
          <a:r>
            <a:rPr kumimoji="1" lang="en-US" altLang="ja-JP" sz="2500" kern="1200" smtClean="0"/>
            <a:t>WEB</a:t>
          </a:r>
          <a:r>
            <a:rPr kumimoji="1" lang="ja-JP" altLang="en-US" sz="2500" kern="1200" smtClean="0"/>
            <a:t>カメラ（画像）</a:t>
          </a:r>
          <a:endParaRPr kumimoji="1" lang="ja-JP" altLang="en-US" sz="2500" kern="1200"/>
        </a:p>
      </dsp:txBody>
      <dsp:txXfrm>
        <a:off x="0" y="787125"/>
        <a:ext cx="2920983" cy="23332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32925"/>
          <a:ext cx="2920983" cy="10080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kumimoji="1" lang="ja-JP" altLang="en-US" sz="3500" kern="1200" smtClean="0"/>
            <a:t>出力</a:t>
          </a:r>
          <a:endParaRPr kumimoji="1" lang="ja-JP" altLang="en-US" sz="3500" kern="1200"/>
        </a:p>
      </dsp:txBody>
      <dsp:txXfrm>
        <a:off x="0" y="32925"/>
        <a:ext cx="2920983" cy="1008000"/>
      </dsp:txXfrm>
    </dsp:sp>
    <dsp:sp modelId="{8AFC59EB-5A41-405E-98C3-9C66242C4364}">
      <dsp:nvSpPr>
        <dsp:cNvPr id="0" name=""/>
        <dsp:cNvSpPr/>
      </dsp:nvSpPr>
      <dsp:spPr>
        <a:xfrm>
          <a:off x="0" y="1040925"/>
          <a:ext cx="2920983" cy="211365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kumimoji="1" lang="ja-JP" altLang="en-US" sz="3500" kern="1200" smtClean="0"/>
            <a:t>画像データ</a:t>
          </a:r>
          <a:endParaRPr kumimoji="1" lang="ja-JP" altLang="en-US" sz="3500" kern="1200"/>
        </a:p>
        <a:p>
          <a:pPr marL="285750" lvl="1" indent="-285750" algn="l" defTabSz="1555750">
            <a:lnSpc>
              <a:spcPct val="90000"/>
            </a:lnSpc>
            <a:spcBef>
              <a:spcPct val="0"/>
            </a:spcBef>
            <a:spcAft>
              <a:spcPct val="15000"/>
            </a:spcAft>
            <a:buChar char="••"/>
          </a:pPr>
          <a:r>
            <a:rPr kumimoji="1" lang="ja-JP" altLang="en-US" sz="3500" kern="1200" smtClean="0"/>
            <a:t>フラグ（追加</a:t>
          </a:r>
          <a:r>
            <a:rPr kumimoji="1" lang="en-US" altLang="ja-JP" sz="3500" kern="1200" smtClean="0"/>
            <a:t>or</a:t>
          </a:r>
          <a:r>
            <a:rPr kumimoji="1" lang="ja-JP" altLang="en-US" sz="3500" kern="1200" smtClean="0"/>
            <a:t>削除</a:t>
          </a:r>
          <a:r>
            <a:rPr kumimoji="1" lang="en-US" altLang="ja-JP" sz="3500" kern="1200" smtClean="0"/>
            <a:t>)</a:t>
          </a:r>
          <a:endParaRPr kumimoji="1" lang="ja-JP" altLang="en-US" sz="3500" kern="1200"/>
        </a:p>
      </dsp:txBody>
      <dsp:txXfrm>
        <a:off x="0" y="1040925"/>
        <a:ext cx="2920983" cy="211365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fld id="{C1DA91BF-6AB8-4AB0-95FB-F86FB88EBE86}" type="datetimeFigureOut">
              <a:rPr kumimoji="1" lang="ja-JP" altLang="en-US" smtClean="0"/>
              <a:t>2020/1/15</a:t>
            </a:fld>
            <a:endParaRPr kumimoji="1" lang="ja-JP" altLang="en-US"/>
          </a:p>
        </p:txBody>
      </p:sp>
      <p:sp>
        <p:nvSpPr>
          <p:cNvPr id="4" name="フッター プレースホルダー 3"/>
          <p:cNvSpPr>
            <a:spLocks noGrp="1"/>
          </p:cNvSpPr>
          <p:nvPr>
            <p:ph type="ftr" sz="quarter" idx="2"/>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5373" y="9371286"/>
            <a:ext cx="2918831" cy="495028"/>
          </a:xfrm>
          <a:prstGeom prst="rect">
            <a:avLst/>
          </a:prstGeom>
        </p:spPr>
        <p:txBody>
          <a:bodyPr vert="horz" lIns="91440" tIns="45720" rIns="91440" bIns="45720" rtlCol="0" anchor="b"/>
          <a:lstStyle>
            <a:lvl1pPr algn="r">
              <a:defRPr sz="1200"/>
            </a:lvl1pPr>
          </a:lstStyle>
          <a:p>
            <a:fld id="{EACBE052-5D20-4712-BE0D-5CAC756E56AE}" type="slidenum">
              <a:rPr kumimoji="1" lang="ja-JP" altLang="en-US" smtClean="0"/>
              <a:t>‹#›</a:t>
            </a:fld>
            <a:endParaRPr kumimoji="1" lang="ja-JP" altLang="en-US"/>
          </a:p>
        </p:txBody>
      </p:sp>
    </p:spTree>
    <p:extLst>
      <p:ext uri="{BB962C8B-B14F-4D97-AF65-F5344CB8AC3E}">
        <p14:creationId xmlns:p14="http://schemas.microsoft.com/office/powerpoint/2010/main" val="28812288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5.jpeg>
</file>

<file path=ppt/media/image16.png>
</file>

<file path=ppt/media/image17.png>
</file>

<file path=ppt/media/image18.png>
</file>

<file path=ppt/media/image19.png>
</file>

<file path=ppt/media/image2.png>
</file>

<file path=ppt/media/image20.jpeg>
</file>

<file path=ppt/media/image21.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0649F128-D4FC-489C-860B-9DD0AB1578C1}" type="datetimeFigureOut">
              <a:rPr kumimoji="1" lang="ja-JP" altLang="en-US" smtClean="0"/>
              <a:t>2020/1/15</a:t>
            </a:fld>
            <a:endParaRPr kumimoji="1" lang="ja-JP" altLang="en-US"/>
          </a:p>
        </p:txBody>
      </p:sp>
      <p:sp>
        <p:nvSpPr>
          <p:cNvPr id="4" name="スライド イメージ プレースホルダー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1705D8A9-7A56-411A-9EF9-F7869DF78C8C}" type="slidenum">
              <a:rPr kumimoji="1" lang="ja-JP" altLang="en-US" smtClean="0"/>
              <a:t>‹#›</a:t>
            </a:fld>
            <a:endParaRPr kumimoji="1" lang="ja-JP" altLang="en-US"/>
          </a:p>
        </p:txBody>
      </p:sp>
    </p:spTree>
    <p:extLst>
      <p:ext uri="{BB962C8B-B14F-4D97-AF65-F5344CB8AC3E}">
        <p14:creationId xmlns:p14="http://schemas.microsoft.com/office/powerpoint/2010/main" val="6373789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0</a:t>
            </a:fld>
            <a:endParaRPr kumimoji="1" lang="ja-JP" altLang="en-US"/>
          </a:p>
        </p:txBody>
      </p:sp>
    </p:spTree>
    <p:extLst>
      <p:ext uri="{BB962C8B-B14F-4D97-AF65-F5344CB8AC3E}">
        <p14:creationId xmlns:p14="http://schemas.microsoft.com/office/powerpoint/2010/main" val="3601671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9</a:t>
            </a:fld>
            <a:endParaRPr kumimoji="1" lang="ja-JP" altLang="en-US"/>
          </a:p>
        </p:txBody>
      </p:sp>
    </p:spTree>
    <p:extLst>
      <p:ext uri="{BB962C8B-B14F-4D97-AF65-F5344CB8AC3E}">
        <p14:creationId xmlns:p14="http://schemas.microsoft.com/office/powerpoint/2010/main" val="37426521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10</a:t>
            </a:fld>
            <a:endParaRPr kumimoji="1" lang="ja-JP" altLang="en-US"/>
          </a:p>
        </p:txBody>
      </p:sp>
    </p:spTree>
    <p:extLst>
      <p:ext uri="{BB962C8B-B14F-4D97-AF65-F5344CB8AC3E}">
        <p14:creationId xmlns:p14="http://schemas.microsoft.com/office/powerpoint/2010/main" val="3302551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11</a:t>
            </a:fld>
            <a:endParaRPr kumimoji="1" lang="ja-JP" altLang="en-US"/>
          </a:p>
        </p:txBody>
      </p:sp>
    </p:spTree>
    <p:extLst>
      <p:ext uri="{BB962C8B-B14F-4D97-AF65-F5344CB8AC3E}">
        <p14:creationId xmlns:p14="http://schemas.microsoft.com/office/powerpoint/2010/main" val="2768532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12</a:t>
            </a:fld>
            <a:endParaRPr kumimoji="1" lang="ja-JP" altLang="en-US"/>
          </a:p>
        </p:txBody>
      </p:sp>
    </p:spTree>
    <p:extLst>
      <p:ext uri="{BB962C8B-B14F-4D97-AF65-F5344CB8AC3E}">
        <p14:creationId xmlns:p14="http://schemas.microsoft.com/office/powerpoint/2010/main" val="33653533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13</a:t>
            </a:fld>
            <a:endParaRPr kumimoji="1" lang="ja-JP" altLang="en-US"/>
          </a:p>
        </p:txBody>
      </p:sp>
    </p:spTree>
    <p:extLst>
      <p:ext uri="{BB962C8B-B14F-4D97-AF65-F5344CB8AC3E}">
        <p14:creationId xmlns:p14="http://schemas.microsoft.com/office/powerpoint/2010/main" val="9791514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14</a:t>
            </a:fld>
            <a:endParaRPr kumimoji="1" lang="ja-JP" altLang="en-US"/>
          </a:p>
        </p:txBody>
      </p:sp>
    </p:spTree>
    <p:extLst>
      <p:ext uri="{BB962C8B-B14F-4D97-AF65-F5344CB8AC3E}">
        <p14:creationId xmlns:p14="http://schemas.microsoft.com/office/powerpoint/2010/main" val="748801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15</a:t>
            </a:fld>
            <a:endParaRPr kumimoji="1" lang="ja-JP" altLang="en-US"/>
          </a:p>
        </p:txBody>
      </p:sp>
    </p:spTree>
    <p:extLst>
      <p:ext uri="{BB962C8B-B14F-4D97-AF65-F5344CB8AC3E}">
        <p14:creationId xmlns:p14="http://schemas.microsoft.com/office/powerpoint/2010/main" val="26671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１）今週、何がどこまでできたか？</a:t>
            </a:r>
            <a:endParaRPr kumimoji="1" lang="en-US" altLang="ja-JP" dirty="0" smtClean="0"/>
          </a:p>
          <a:p>
            <a:r>
              <a:rPr kumimoji="1" lang="ja-JP" altLang="en-US" dirty="0" smtClean="0"/>
              <a:t>２）なにか研究が進まない問題があるか？</a:t>
            </a:r>
            <a:endParaRPr kumimoji="1" lang="en-US" altLang="ja-JP" dirty="0" smtClean="0"/>
          </a:p>
          <a:p>
            <a:r>
              <a:rPr kumimoji="1" lang="ja-JP" altLang="en-US" dirty="0" smtClean="0"/>
              <a:t>３）次の週は何をどこまで進める計画か？</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a:t>
            </a:fld>
            <a:endParaRPr kumimoji="1" lang="ja-JP" altLang="en-US" dirty="0"/>
          </a:p>
        </p:txBody>
      </p:sp>
    </p:spTree>
    <p:extLst>
      <p:ext uri="{BB962C8B-B14F-4D97-AF65-F5344CB8AC3E}">
        <p14:creationId xmlns:p14="http://schemas.microsoft.com/office/powerpoint/2010/main" val="1794580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a:t>
            </a:fld>
            <a:endParaRPr kumimoji="1" lang="ja-JP" altLang="en-US"/>
          </a:p>
        </p:txBody>
      </p:sp>
    </p:spTree>
    <p:extLst>
      <p:ext uri="{BB962C8B-B14F-4D97-AF65-F5344CB8AC3E}">
        <p14:creationId xmlns:p14="http://schemas.microsoft.com/office/powerpoint/2010/main" val="1072090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3</a:t>
            </a:fld>
            <a:endParaRPr kumimoji="1" lang="ja-JP" altLang="en-US"/>
          </a:p>
        </p:txBody>
      </p:sp>
    </p:spTree>
    <p:extLst>
      <p:ext uri="{BB962C8B-B14F-4D97-AF65-F5344CB8AC3E}">
        <p14:creationId xmlns:p14="http://schemas.microsoft.com/office/powerpoint/2010/main" val="3734002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4</a:t>
            </a:fld>
            <a:endParaRPr kumimoji="1" lang="ja-JP" altLang="en-US"/>
          </a:p>
        </p:txBody>
      </p:sp>
    </p:spTree>
    <p:extLst>
      <p:ext uri="{BB962C8B-B14F-4D97-AF65-F5344CB8AC3E}">
        <p14:creationId xmlns:p14="http://schemas.microsoft.com/office/powerpoint/2010/main" val="137376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5</a:t>
            </a:fld>
            <a:endParaRPr kumimoji="1" lang="ja-JP" altLang="en-US"/>
          </a:p>
        </p:txBody>
      </p:sp>
    </p:spTree>
    <p:extLst>
      <p:ext uri="{BB962C8B-B14F-4D97-AF65-F5344CB8AC3E}">
        <p14:creationId xmlns:p14="http://schemas.microsoft.com/office/powerpoint/2010/main" val="1827184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buFont typeface="Wingdings" panose="05000000000000000000" pitchFamily="2" charset="2"/>
              <a:buChar char="l"/>
            </a:pPr>
            <a:r>
              <a:rPr kumimoji="1" lang="ja-JP" altLang="en-US" sz="1200" smtClean="0"/>
              <a:t>コスト</a:t>
            </a:r>
            <a:endParaRPr kumimoji="1" lang="en-US" altLang="ja-JP" sz="1200" smtClean="0"/>
          </a:p>
          <a:p>
            <a:pPr>
              <a:buFont typeface="Wingdings" panose="05000000000000000000" pitchFamily="2" charset="2"/>
              <a:buChar char="l"/>
            </a:pPr>
            <a:r>
              <a:rPr kumimoji="1" lang="ja-JP" altLang="en-US" sz="1200" smtClean="0"/>
              <a:t>体験</a:t>
            </a:r>
            <a:endParaRPr kumimoji="1" lang="en-US" altLang="ja-JP" sz="1200" smtClean="0"/>
          </a:p>
          <a:p>
            <a:pPr>
              <a:buFont typeface="Wingdings" panose="05000000000000000000" pitchFamily="2" charset="2"/>
              <a:buChar char="l"/>
            </a:pPr>
            <a:r>
              <a:rPr lang="ja-JP" altLang="en-US" sz="1200" smtClean="0"/>
              <a:t>従来との比較</a:t>
            </a:r>
            <a:endParaRPr lang="en-US" altLang="ja-JP" sz="1200" smtClean="0"/>
          </a:p>
          <a:p>
            <a:pPr>
              <a:buFont typeface="Wingdings" panose="05000000000000000000" pitchFamily="2" charset="2"/>
              <a:buChar char="l"/>
            </a:pPr>
            <a:r>
              <a:rPr kumimoji="1" lang="ja-JP" altLang="en-US" sz="1200" smtClean="0"/>
              <a:t>学術的</a:t>
            </a:r>
            <a:endParaRPr kumimoji="1" lang="en-US" altLang="ja-JP" sz="1200" smtClean="0"/>
          </a:p>
          <a:p>
            <a:pPr>
              <a:buFont typeface="Wingdings" panose="05000000000000000000" pitchFamily="2" charset="2"/>
              <a:buChar char="l"/>
            </a:pPr>
            <a:r>
              <a:rPr lang="ja-JP" altLang="en-US" sz="1200" smtClean="0"/>
              <a:t>促進</a:t>
            </a:r>
            <a:endParaRPr lang="en-US" altLang="ja-JP" sz="1200" smtClean="0"/>
          </a:p>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6</a:t>
            </a:fld>
            <a:endParaRPr kumimoji="1" lang="ja-JP" altLang="en-US"/>
          </a:p>
        </p:txBody>
      </p:sp>
    </p:spTree>
    <p:extLst>
      <p:ext uri="{BB962C8B-B14F-4D97-AF65-F5344CB8AC3E}">
        <p14:creationId xmlns:p14="http://schemas.microsoft.com/office/powerpoint/2010/main" val="3623538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7</a:t>
            </a:fld>
            <a:endParaRPr kumimoji="1" lang="ja-JP" altLang="en-US"/>
          </a:p>
        </p:txBody>
      </p:sp>
    </p:spTree>
    <p:extLst>
      <p:ext uri="{BB962C8B-B14F-4D97-AF65-F5344CB8AC3E}">
        <p14:creationId xmlns:p14="http://schemas.microsoft.com/office/powerpoint/2010/main" val="1660181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8</a:t>
            </a:fld>
            <a:endParaRPr kumimoji="1" lang="ja-JP" altLang="en-US"/>
          </a:p>
        </p:txBody>
      </p:sp>
    </p:spTree>
    <p:extLst>
      <p:ext uri="{BB962C8B-B14F-4D97-AF65-F5344CB8AC3E}">
        <p14:creationId xmlns:p14="http://schemas.microsoft.com/office/powerpoint/2010/main" val="3163344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4DB34049-4C60-4FA3-9E3E-A872660373D4}" type="datetime1">
              <a:rPr kumimoji="1" lang="ja-JP" altLang="en-US" smtClean="0"/>
              <a:t>2020/1/15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52853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2B1C8DF-EAB5-43F7-8462-42F0F4F3EEAD}" type="datetime1">
              <a:rPr kumimoji="1" lang="ja-JP" altLang="en-US" smtClean="0"/>
              <a:t>2020/1/15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6949630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4AF5F8E-C413-4E10-B014-B9E3DDF4AA8A}" type="datetime1">
              <a:rPr kumimoji="1" lang="ja-JP" altLang="en-US" smtClean="0"/>
              <a:t>2020/1/15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18821874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BED1F3E-ACA0-4F95-987E-01D568505390}" type="datetime1">
              <a:rPr kumimoji="1" lang="ja-JP" altLang="en-US" smtClean="0"/>
              <a:t>2020/1/15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32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4368625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DE9BDE-30E7-491D-AD22-7D2FB58F7AD6}" type="datetime1">
              <a:rPr kumimoji="1" lang="ja-JP" altLang="en-US" smtClean="0"/>
              <a:t>2020/1/15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57679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097280" y="1845734"/>
            <a:ext cx="4937760" cy="4023359"/>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217920" y="1845735"/>
            <a:ext cx="4937760" cy="40233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lvl1pPr>
              <a:defRPr spc="300"/>
            </a:lvl1pPr>
          </a:lstStyle>
          <a:p>
            <a:fld id="{01C14695-FF6C-4395-B911-F0729EE23D79}" type="datetime1">
              <a:rPr lang="ja-JP" altLang="en-US" smtClean="0"/>
              <a:t>2020/1/15</a:t>
            </a:fld>
            <a:endParaRPr lang="ja-JP" altLang="en-US"/>
          </a:p>
        </p:txBody>
      </p:sp>
      <p:sp>
        <p:nvSpPr>
          <p:cNvPr id="6" name="Footer Placeholder 5"/>
          <p:cNvSpPr>
            <a:spLocks noGrp="1"/>
          </p:cNvSpPr>
          <p:nvPr>
            <p:ph type="ftr" sz="quarter" idx="11"/>
          </p:nvPr>
        </p:nvSpPr>
        <p:spPr/>
        <p:txBody>
          <a:bodyPr/>
          <a:lstStyle>
            <a:lvl1pPr>
              <a:defRPr spc="300"/>
            </a:lvl1pPr>
          </a:lstStyle>
          <a:p>
            <a:endParaRPr lang="ja-JP" altLang="en-US"/>
          </a:p>
        </p:txBody>
      </p:sp>
      <p:sp>
        <p:nvSpPr>
          <p:cNvPr id="7" name="Slide Number Placeholder 6"/>
          <p:cNvSpPr>
            <a:spLocks noGrp="1"/>
          </p:cNvSpPr>
          <p:nvPr>
            <p:ph type="sldNum" sz="quarter" idx="12"/>
          </p:nvPr>
        </p:nvSpPr>
        <p:spPr/>
        <p:txBody>
          <a:bodyPr/>
          <a:lstStyle>
            <a:lvl1pPr>
              <a:defRPr spc="3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223590426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097280" y="2582335"/>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217920" y="2582334"/>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6D69C187-8977-41F7-95DA-2528A3317C68}" type="datetime1">
              <a:rPr kumimoji="1" lang="ja-JP" altLang="en-US" smtClean="0"/>
              <a:t>2020/1/15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341833998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2300910F-F157-4918-8BCF-E20DCDAE6C36}" type="datetime1">
              <a:rPr kumimoji="1" lang="ja-JP" altLang="en-US" smtClean="0"/>
              <a:t>2020/1/15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07062016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87FC5CB-9D3B-49FC-80CB-278BB2E2E7E8}" type="datetime1">
              <a:rPr kumimoji="1" lang="ja-JP" altLang="en-US" smtClean="0"/>
              <a:t>2020/1/15</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85099546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700B2C0-68FC-49CF-B0BB-3155B45D6910}" type="datetime1">
              <a:rPr kumimoji="1" lang="ja-JP" altLang="en-US" smtClean="0"/>
              <a:t>2020/1/15</a:t>
            </a:fld>
            <a:endParaRPr kumimoji="1" lang="ja-JP"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002160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7A1233B6-6B32-4459-9D83-2853E0269600}" type="datetime1">
              <a:rPr kumimoji="1" lang="ja-JP" altLang="en-US" smtClean="0"/>
              <a:t>2020/1/15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761159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033D987-17AA-4DBB-A451-16E4C533DF6A}" type="datetime1">
              <a:rPr kumimoji="1" lang="ja-JP" altLang="en-US" smtClean="0"/>
              <a:t>2020/1/15</a:t>
            </a:fld>
            <a:endParaRPr kumimoji="1" lang="ja-JP"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2000">
                <a:solidFill>
                  <a:srgbClr val="FFFFFF"/>
                </a:solidFill>
              </a:defRPr>
            </a:lvl1pPr>
          </a:lstStyle>
          <a:p>
            <a:fld id="{3C3988C9-8C6C-49D7-8D82-24DA391FB063}" type="slidenum">
              <a:rPr lang="ja-JP" altLang="en-US" smtClean="0"/>
              <a:pPr/>
              <a:t>‹#›</a:t>
            </a:fld>
            <a:endParaRPr lang="ja-JP"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407943"/>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8.jpe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0.jpeg"/><Relationship Id="rId5" Type="http://schemas.openxmlformats.org/officeDocument/2006/relationships/image" Target="../media/image15.jpeg"/><Relationship Id="rId10"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10.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24544" y="1592035"/>
            <a:ext cx="10058400" cy="2032908"/>
          </a:xfrm>
        </p:spPr>
        <p:txBody>
          <a:bodyPr>
            <a:noAutofit/>
          </a:bodyPr>
          <a:lstStyle/>
          <a:p>
            <a:r>
              <a:rPr kumimoji="1" lang="en-US" altLang="ja-JP" sz="4200" dirty="0" smtClean="0"/>
              <a:t>Web</a:t>
            </a:r>
            <a:r>
              <a:rPr kumimoji="1" lang="ja-JP" altLang="en-US" sz="4200" dirty="0" smtClean="0"/>
              <a:t>カメラとセンシング技術を組み合わせた</a:t>
            </a:r>
            <a:r>
              <a:rPr kumimoji="1" lang="en-US" altLang="ja-JP" sz="4200" smtClean="0"/>
              <a:t/>
            </a:r>
            <a:br>
              <a:rPr kumimoji="1" lang="en-US" altLang="ja-JP" sz="4200" smtClean="0"/>
            </a:br>
            <a:r>
              <a:rPr kumimoji="1" lang="ja-JP" altLang="en-US" sz="4200" smtClean="0"/>
              <a:t>商品識別</a:t>
            </a:r>
            <a:r>
              <a:rPr kumimoji="1" lang="ja-JP" altLang="en-US" sz="4200" dirty="0" smtClean="0"/>
              <a:t>システムの開発</a:t>
            </a:r>
            <a:endParaRPr kumimoji="1" lang="ja-JP" altLang="en-US" sz="4200" dirty="0"/>
          </a:p>
        </p:txBody>
      </p:sp>
      <p:sp>
        <p:nvSpPr>
          <p:cNvPr id="3" name="サブタイトル 2"/>
          <p:cNvSpPr>
            <a:spLocks noGrp="1"/>
          </p:cNvSpPr>
          <p:nvPr>
            <p:ph type="subTitle" idx="1"/>
          </p:nvPr>
        </p:nvSpPr>
        <p:spPr>
          <a:xfrm>
            <a:off x="1124544" y="4610743"/>
            <a:ext cx="10058400" cy="1143000"/>
          </a:xfrm>
        </p:spPr>
        <p:txBody>
          <a:bodyPr>
            <a:noAutofit/>
          </a:bodyPr>
          <a:lstStyle/>
          <a:p>
            <a:r>
              <a:rPr kumimoji="1" lang="en-US" altLang="ja-JP" smtClean="0"/>
              <a:t>2019/12/16</a:t>
            </a:r>
          </a:p>
          <a:p>
            <a:r>
              <a:rPr lang="ja-JP" altLang="en-US" smtClean="0"/>
              <a:t>計算機システム研究室</a:t>
            </a:r>
            <a:endParaRPr lang="en-US" altLang="ja-JP" smtClean="0"/>
          </a:p>
          <a:p>
            <a:r>
              <a:rPr lang="ja-JP" altLang="en-US" smtClean="0"/>
              <a:t>真鍋</a:t>
            </a:r>
            <a:r>
              <a:rPr lang="ja-JP" altLang="en-US" dirty="0" smtClean="0"/>
              <a:t>　樹</a:t>
            </a:r>
            <a:endParaRPr kumimoji="1" lang="en-US" altLang="ja-JP" dirty="0" smtClean="0"/>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6262" y="84533"/>
            <a:ext cx="1558835" cy="543910"/>
          </a:xfrm>
          <a:prstGeom prst="rect">
            <a:avLst/>
          </a:prstGeom>
        </p:spPr>
      </p:pic>
    </p:spTree>
    <p:extLst>
      <p:ext uri="{BB962C8B-B14F-4D97-AF65-F5344CB8AC3E}">
        <p14:creationId xmlns:p14="http://schemas.microsoft.com/office/powerpoint/2010/main" val="27617019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smtClean="0"/>
              <a:t>クラス図</a:t>
            </a:r>
            <a:endParaRPr kumimoji="1" lang="ja-JP" altLang="en-US"/>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z="3200" smtClean="0"/>
              <a:t>9</a:t>
            </a:fld>
            <a:endParaRPr kumimoji="1" lang="ja-JP" altLang="en-US" sz="3200"/>
          </a:p>
        </p:txBody>
      </p:sp>
      <p:pic>
        <p:nvPicPr>
          <p:cNvPr id="11" name="図 10"/>
          <p:cNvPicPr>
            <a:picLocks noChangeAspect="1"/>
          </p:cNvPicPr>
          <p:nvPr/>
        </p:nvPicPr>
        <p:blipFill>
          <a:blip r:embed="rId3"/>
          <a:stretch>
            <a:fillRect/>
          </a:stretch>
        </p:blipFill>
        <p:spPr>
          <a:xfrm>
            <a:off x="2115370" y="1775377"/>
            <a:ext cx="8022219" cy="5082623"/>
          </a:xfrm>
          <a:prstGeom prst="rect">
            <a:avLst/>
          </a:prstGeom>
        </p:spPr>
      </p:pic>
    </p:spTree>
    <p:extLst>
      <p:ext uri="{BB962C8B-B14F-4D97-AF65-F5344CB8AC3E}">
        <p14:creationId xmlns:p14="http://schemas.microsoft.com/office/powerpoint/2010/main" val="4957134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smtClean="0"/>
              <a:t>シーケンス図</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z="3200" smtClean="0"/>
              <a:t>10</a:t>
            </a:fld>
            <a:endParaRPr kumimoji="1" lang="ja-JP" altLang="en-US" sz="3200"/>
          </a:p>
        </p:txBody>
      </p:sp>
      <p:pic>
        <p:nvPicPr>
          <p:cNvPr id="6" name="図 5"/>
          <p:cNvPicPr>
            <a:picLocks noChangeAspect="1"/>
          </p:cNvPicPr>
          <p:nvPr/>
        </p:nvPicPr>
        <p:blipFill>
          <a:blip r:embed="rId3"/>
          <a:stretch>
            <a:fillRect/>
          </a:stretch>
        </p:blipFill>
        <p:spPr>
          <a:xfrm>
            <a:off x="2660504" y="1737360"/>
            <a:ext cx="6927657" cy="5120640"/>
          </a:xfrm>
          <a:prstGeom prst="rect">
            <a:avLst/>
          </a:prstGeom>
        </p:spPr>
      </p:pic>
    </p:spTree>
    <p:extLst>
      <p:ext uri="{BB962C8B-B14F-4D97-AF65-F5344CB8AC3E}">
        <p14:creationId xmlns:p14="http://schemas.microsoft.com/office/powerpoint/2010/main" val="14200280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3"/>
          <a:stretch>
            <a:fillRect/>
          </a:stretch>
        </p:blipFill>
        <p:spPr>
          <a:xfrm>
            <a:off x="63733" y="2032909"/>
            <a:ext cx="12041897" cy="2725018"/>
          </a:xfrm>
          <a:prstGeom prst="rect">
            <a:avLst/>
          </a:prstGeom>
        </p:spPr>
      </p:pic>
      <p:sp>
        <p:nvSpPr>
          <p:cNvPr id="3" name="タイトル 2"/>
          <p:cNvSpPr>
            <a:spLocks noGrp="1"/>
          </p:cNvSpPr>
          <p:nvPr>
            <p:ph type="title"/>
          </p:nvPr>
        </p:nvSpPr>
        <p:spPr/>
        <p:txBody>
          <a:bodyPr/>
          <a:lstStyle/>
          <a:p>
            <a:r>
              <a:rPr kumimoji="1" lang="ja-JP" altLang="en-US" smtClean="0"/>
              <a:t>スケジュール管理</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z="3200" smtClean="0"/>
              <a:t>11</a:t>
            </a:fld>
            <a:endParaRPr kumimoji="1" lang="ja-JP" altLang="en-US" sz="3200"/>
          </a:p>
        </p:txBody>
      </p:sp>
    </p:spTree>
    <p:extLst>
      <p:ext uri="{BB962C8B-B14F-4D97-AF65-F5344CB8AC3E}">
        <p14:creationId xmlns:p14="http://schemas.microsoft.com/office/powerpoint/2010/main" val="42705214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9152781"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18" name="直線コネクタ 17"/>
          <p:cNvCxnSpPr/>
          <p:nvPr/>
        </p:nvCxnSpPr>
        <p:spPr>
          <a:xfrm>
            <a:off x="2751364" y="4572903"/>
            <a:ext cx="5706836" cy="0"/>
          </a:xfrm>
          <a:prstGeom prst="line">
            <a:avLst/>
          </a:prstGeom>
          <a:ln w="38100">
            <a:solidFill>
              <a:schemeClr val="accent2">
                <a:lumMod val="7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pic>
        <p:nvPicPr>
          <p:cNvPr id="1030" name="Picture 6" descr="https://d2air1d4eqhwg2.cloudfront.net/images/3050/500x500/afb526e7-8cad-4874-a210-74aa7d09dbd4.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503" t="17648" r="10352" b="15675"/>
          <a:stretch/>
        </p:blipFill>
        <p:spPr bwMode="auto">
          <a:xfrm>
            <a:off x="2607935" y="1829597"/>
            <a:ext cx="1735968" cy="1462494"/>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smtClean="0"/>
              <a:t>実装</a:t>
            </a:r>
            <a:r>
              <a:rPr lang="en-US" altLang="ja-JP" smtClean="0"/>
              <a:t/>
            </a:r>
            <a:br>
              <a:rPr lang="en-US" altLang="ja-JP" smtClean="0"/>
            </a:br>
            <a:r>
              <a:rPr lang="ja-JP" altLang="en-US" smtClean="0"/>
              <a:t>画像</a:t>
            </a:r>
            <a:r>
              <a:rPr lang="ja-JP" altLang="en-US"/>
              <a:t>送信システムと各種センサ</a:t>
            </a:r>
            <a:endParaRPr kumimoji="1" lang="ja-JP" altLang="en-US"/>
          </a:p>
        </p:txBody>
      </p:sp>
      <p:pic>
        <p:nvPicPr>
          <p:cNvPr id="1028" name="Picture 4" descr="C61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56410" y="1929801"/>
            <a:ext cx="1511105" cy="1511105"/>
          </a:xfrm>
          <a:prstGeom prst="rect">
            <a:avLst/>
          </a:prstGeom>
          <a:noFill/>
          <a:extLst>
            <a:ext uri="{909E8E84-426E-40DD-AFC4-6F175D3DCCD1}">
              <a14:hiddenFill xmlns:a14="http://schemas.microsoft.com/office/drawing/2010/main">
                <a:solidFill>
                  <a:srgbClr val="FFFFFF"/>
                </a:solidFill>
              </a14:hiddenFill>
            </a:ext>
          </a:extLst>
        </p:spPr>
      </p:pic>
      <p:pic>
        <p:nvPicPr>
          <p:cNvPr id="9" name="図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09330" y="4384140"/>
            <a:ext cx="1088120" cy="643410"/>
          </a:xfrm>
          <a:prstGeom prst="rect">
            <a:avLst/>
          </a:prstGeom>
        </p:spPr>
      </p:pic>
      <p:sp>
        <p:nvSpPr>
          <p:cNvPr id="11" name="正方形/長方形 10"/>
          <p:cNvSpPr/>
          <p:nvPr/>
        </p:nvSpPr>
        <p:spPr>
          <a:xfrm>
            <a:off x="3822864" y="4841259"/>
            <a:ext cx="3869871" cy="3730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ひずみゲージ</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8" name="図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8386" y="4572903"/>
            <a:ext cx="2163022" cy="2163022"/>
          </a:xfrm>
          <a:prstGeom prst="rect">
            <a:avLst/>
          </a:prstGeom>
        </p:spPr>
      </p:pic>
      <p:sp>
        <p:nvSpPr>
          <p:cNvPr id="12" name="テキスト ボックス 11"/>
          <p:cNvSpPr txBox="1"/>
          <p:nvPr/>
        </p:nvSpPr>
        <p:spPr>
          <a:xfrm>
            <a:off x="979653" y="3874958"/>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超音波センサ</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7" name="テキスト ボックス 16"/>
          <p:cNvSpPr txBox="1"/>
          <p:nvPr/>
        </p:nvSpPr>
        <p:spPr>
          <a:xfrm>
            <a:off x="4610513" y="1744032"/>
            <a:ext cx="17323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WEB</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カメラ</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3" name="正方形/長方形 12"/>
          <p:cNvSpPr/>
          <p:nvPr/>
        </p:nvSpPr>
        <p:spPr>
          <a:xfrm>
            <a:off x="4851423" y="3927021"/>
            <a:ext cx="1690148" cy="91423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商品</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4" name="テキスト ボックス 13"/>
          <p:cNvSpPr txBox="1"/>
          <p:nvPr/>
        </p:nvSpPr>
        <p:spPr>
          <a:xfrm>
            <a:off x="5827196" y="3716517"/>
            <a:ext cx="142875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solidFill>
                <a:effectLst/>
                <a:uLnTx/>
                <a:uFillTx/>
                <a:latin typeface="Calibri" panose="020F0502020204030204"/>
                <a:ea typeface="ＭＳ Ｐゴシック" panose="020B0600070205080204" pitchFamily="50" charset="-128"/>
                <a:cs typeface="+mn-cs"/>
              </a:rPr>
              <a:t>バーコード</a:t>
            </a:r>
            <a:endParaRPr kumimoji="1" lang="ja-JP" altLang="en-US" sz="1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50" charset="-128"/>
              <a:cs typeface="+mn-cs"/>
            </a:endParaRPr>
          </a:p>
        </p:txBody>
      </p:sp>
      <p:sp>
        <p:nvSpPr>
          <p:cNvPr id="15" name="正方形/長方形 14"/>
          <p:cNvSpPr/>
          <p:nvPr/>
        </p:nvSpPr>
        <p:spPr>
          <a:xfrm>
            <a:off x="4965864" y="3921893"/>
            <a:ext cx="861332" cy="129282"/>
          </a:xfrm>
          <a:prstGeom prst="rect">
            <a:avLst/>
          </a:prstGeom>
          <a:pattFill prst="narVert">
            <a:fgClr>
              <a:schemeClr val="tx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white"/>
                </a:solidFill>
                <a:effectLst/>
                <a:uLnTx/>
                <a:uFillTx/>
                <a:latin typeface="Calibri" panose="020F0502020204030204"/>
                <a:ea typeface="ＭＳ Ｐゴシック" panose="020B0600070205080204" pitchFamily="50" charset="-128"/>
                <a:cs typeface="+mn-cs"/>
              </a:rPr>
              <a:t>Raspberry pi</a:t>
            </a:r>
            <a:endPar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20" name="直線矢印コネクタ 19"/>
          <p:cNvCxnSpPr>
            <a:endCxn id="15" idx="0"/>
          </p:cNvCxnSpPr>
          <p:nvPr/>
        </p:nvCxnSpPr>
        <p:spPr>
          <a:xfrm>
            <a:off x="5391834" y="3069788"/>
            <a:ext cx="4696" cy="852105"/>
          </a:xfrm>
          <a:prstGeom prst="straightConnector1">
            <a:avLst/>
          </a:prstGeom>
          <a:ln w="984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正方形/長方形 26"/>
          <p:cNvSpPr/>
          <p:nvPr/>
        </p:nvSpPr>
        <p:spPr>
          <a:xfrm>
            <a:off x="3822864" y="4841258"/>
            <a:ext cx="3869871" cy="1386285"/>
          </a:xfrm>
          <a:prstGeom prst="rect">
            <a:avLst/>
          </a:prstGeom>
          <a:noFill/>
          <a:ln>
            <a:solidFill>
              <a:srgbClr val="1CAD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1034" name="Picture 10" descr="https://1.bp.blogspot.com/-65XO6-LHzX0/XOdok0AgpzI/AAAAAAABS9E/0zYxUYo-Bc8j4knBUKg9CmuotJQu29HyACLcBGAs/s800/led_blue.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408919" y="3003342"/>
            <a:ext cx="453016" cy="64150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青色発光ダイオードのイラスト（黄色）"/>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73839" y="2998491"/>
            <a:ext cx="457065" cy="64635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s://2.bp.blogspot.com/-eQeSANn3d7w/XOdonDysX7I/AAAAAAABS9M/JO5J4PGA-3sNNUTozs-x12CsLEpHb3wIACLcBGAs/s800/led_red.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176542" y="2998491"/>
            <a:ext cx="456442" cy="646354"/>
          </a:xfrm>
          <a:prstGeom prst="rect">
            <a:avLst/>
          </a:prstGeom>
          <a:noFill/>
          <a:extLst>
            <a:ext uri="{909E8E84-426E-40DD-AFC4-6F175D3DCCD1}">
              <a14:hiddenFill xmlns:a14="http://schemas.microsoft.com/office/drawing/2010/main">
                <a:solidFill>
                  <a:srgbClr val="FFFFFF"/>
                </a:solidFill>
              </a14:hiddenFill>
            </a:ext>
          </a:extLst>
        </p:spPr>
      </p:pic>
      <p:sp>
        <p:nvSpPr>
          <p:cNvPr id="37" name="テキスト ボックス 36"/>
          <p:cNvSpPr txBox="1"/>
          <p:nvPr/>
        </p:nvSpPr>
        <p:spPr>
          <a:xfrm>
            <a:off x="6655780" y="2520422"/>
            <a:ext cx="72691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LED</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0" name="Picture 16" descr="サーバーのイラスト（1台）"/>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250333" y="3382479"/>
            <a:ext cx="1648776" cy="1951214"/>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10114352" y="1735867"/>
            <a:ext cx="1624065"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31" name="右矢印 30"/>
          <p:cNvSpPr/>
          <p:nvPr/>
        </p:nvSpPr>
        <p:spPr>
          <a:xfrm>
            <a:off x="9211727" y="2778509"/>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5" name="右矢印 44"/>
          <p:cNvSpPr/>
          <p:nvPr/>
        </p:nvSpPr>
        <p:spPr>
          <a:xfrm flipH="1">
            <a:off x="9089462" y="4691113"/>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6" name="テキスト ボックス 45"/>
          <p:cNvSpPr txBox="1"/>
          <p:nvPr/>
        </p:nvSpPr>
        <p:spPr>
          <a:xfrm>
            <a:off x="10557416" y="1856720"/>
            <a:ext cx="1341693" cy="52322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rPr>
              <a:t>サーバ</a:t>
            </a:r>
          </a:p>
        </p:txBody>
      </p:sp>
      <p:sp>
        <p:nvSpPr>
          <p:cNvPr id="47" name="テキスト ボックス 46"/>
          <p:cNvSpPr txBox="1"/>
          <p:nvPr/>
        </p:nvSpPr>
        <p:spPr>
          <a:xfrm>
            <a:off x="7352723" y="1969336"/>
            <a:ext cx="3082428" cy="954107"/>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画像データ</a:t>
            </a:r>
            <a:endPar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フラグ</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追加</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or</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削除</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48" name="テキスト ボックス 47"/>
          <p:cNvSpPr txBox="1"/>
          <p:nvPr/>
        </p:nvSpPr>
        <p:spPr>
          <a:xfrm>
            <a:off x="9052877" y="5634514"/>
            <a:ext cx="1663387" cy="523220"/>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Yes or No</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2" name="Picture 18" descr="https://images-na.ssl-images-amazon.com/images/I/51BA1m4SS6L._AC_SL1000_.jp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008846" y="3051318"/>
            <a:ext cx="1485964" cy="802546"/>
          </a:xfrm>
          <a:prstGeom prst="rect">
            <a:avLst/>
          </a:prstGeom>
          <a:noFill/>
          <a:extLst>
            <a:ext uri="{909E8E84-426E-40DD-AFC4-6F175D3DCCD1}">
              <a14:hiddenFill xmlns:a14="http://schemas.microsoft.com/office/drawing/2010/main">
                <a:solidFill>
                  <a:srgbClr val="FFFFFF"/>
                </a:solidFill>
              </a14:hiddenFill>
            </a:ext>
          </a:extLst>
        </p:spPr>
      </p:pic>
      <p:sp>
        <p:nvSpPr>
          <p:cNvPr id="52" name="テキスト ボックス 51"/>
          <p:cNvSpPr txBox="1"/>
          <p:nvPr/>
        </p:nvSpPr>
        <p:spPr>
          <a:xfrm>
            <a:off x="880682" y="2572025"/>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バッテリー</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12</a:t>
            </a:fld>
            <a:endParaRPr kumimoji="1" lang="ja-JP" altLang="en-US"/>
          </a:p>
        </p:txBody>
      </p:sp>
    </p:spTree>
    <p:extLst>
      <p:ext uri="{BB962C8B-B14F-4D97-AF65-F5344CB8AC3E}">
        <p14:creationId xmlns:p14="http://schemas.microsoft.com/office/powerpoint/2010/main" val="41649896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8867643"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p:cNvSpPr>
            <a:spLocks noGrp="1"/>
          </p:cNvSpPr>
          <p:nvPr>
            <p:ph type="title"/>
          </p:nvPr>
        </p:nvSpPr>
        <p:spPr/>
        <p:txBody>
          <a:bodyPr/>
          <a:lstStyle/>
          <a:p>
            <a:r>
              <a:rPr lang="ja-JP" altLang="en-US"/>
              <a:t>画像送信システムと各種センサ</a:t>
            </a:r>
            <a:endParaRPr kumimoji="1" lang="ja-JP" altLang="en-US" dirty="0"/>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r>
              <a:rPr kumimoji="1" lang="en-US" altLang="ja-JP" sz="2800" dirty="0" smtClean="0">
                <a:solidFill>
                  <a:schemeClr val="bg1"/>
                </a:solidFill>
              </a:rPr>
              <a:t>Raspberry pi</a:t>
            </a:r>
            <a:endParaRPr kumimoji="1" lang="ja-JP" altLang="en-US" sz="2800" dirty="0">
              <a:solidFill>
                <a:schemeClr val="bg1"/>
              </a:solidFill>
            </a:endParaRPr>
          </a:p>
        </p:txBody>
      </p:sp>
      <p:pic>
        <p:nvPicPr>
          <p:cNvPr id="1040" name="Picture 16" descr="サーバーのイラスト（1台）"/>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5695" y="3186624"/>
            <a:ext cx="2166645" cy="2564077"/>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9746480" y="1735867"/>
            <a:ext cx="1991937"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右矢印 30"/>
          <p:cNvSpPr/>
          <p:nvPr/>
        </p:nvSpPr>
        <p:spPr>
          <a:xfrm>
            <a:off x="8657305" y="2510249"/>
            <a:ext cx="1749457"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p:cNvSpPr/>
          <p:nvPr/>
        </p:nvSpPr>
        <p:spPr>
          <a:xfrm flipH="1">
            <a:off x="8553488" y="4915008"/>
            <a:ext cx="1697669"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p:cNvSpPr txBox="1"/>
          <p:nvPr/>
        </p:nvSpPr>
        <p:spPr>
          <a:xfrm>
            <a:off x="10114654" y="1987029"/>
            <a:ext cx="1341693" cy="523220"/>
          </a:xfrm>
          <a:prstGeom prst="rect">
            <a:avLst/>
          </a:prstGeom>
          <a:solidFill>
            <a:schemeClr val="accent5"/>
          </a:solidFill>
        </p:spPr>
        <p:txBody>
          <a:bodyPr wrap="square" rtlCol="0">
            <a:spAutoFit/>
          </a:bodyPr>
          <a:lstStyle/>
          <a:p>
            <a:r>
              <a:rPr lang="ja-JP" altLang="en-US" sz="2800">
                <a:solidFill>
                  <a:schemeClr val="bg1"/>
                </a:solidFill>
              </a:rPr>
              <a:t>サーバ</a:t>
            </a:r>
            <a:endParaRPr kumimoji="1" lang="ja-JP" altLang="en-US" sz="2800">
              <a:solidFill>
                <a:schemeClr val="bg1"/>
              </a:solidFill>
            </a:endParaRPr>
          </a:p>
        </p:txBody>
      </p:sp>
      <p:graphicFrame>
        <p:nvGraphicFramePr>
          <p:cNvPr id="4" name="図表 3"/>
          <p:cNvGraphicFramePr/>
          <p:nvPr>
            <p:extLst>
              <p:ext uri="{D42A27DB-BD31-4B8C-83A1-F6EECF244321}">
                <p14:modId xmlns:p14="http://schemas.microsoft.com/office/powerpoint/2010/main" val="1536299083"/>
              </p:ext>
            </p:extLst>
          </p:nvPr>
        </p:nvGraphicFramePr>
        <p:xfrm>
          <a:off x="1123030" y="2654187"/>
          <a:ext cx="2920983" cy="31875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26" name="図表 25"/>
          <p:cNvGraphicFramePr/>
          <p:nvPr>
            <p:extLst>
              <p:ext uri="{D42A27DB-BD31-4B8C-83A1-F6EECF244321}">
                <p14:modId xmlns:p14="http://schemas.microsoft.com/office/powerpoint/2010/main" val="3312392425"/>
              </p:ext>
            </p:extLst>
          </p:nvPr>
        </p:nvGraphicFramePr>
        <p:xfrm>
          <a:off x="5632505" y="2654187"/>
          <a:ext cx="2920983" cy="318750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cxnSp>
        <p:nvCxnSpPr>
          <p:cNvPr id="10" name="直線矢印コネクタ 9"/>
          <p:cNvCxnSpPr/>
          <p:nvPr/>
        </p:nvCxnSpPr>
        <p:spPr>
          <a:xfrm>
            <a:off x="3907857" y="4591251"/>
            <a:ext cx="1839800" cy="152199"/>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p:cNvCxnSpPr/>
          <p:nvPr/>
        </p:nvCxnSpPr>
        <p:spPr>
          <a:xfrm flipV="1">
            <a:off x="3907857" y="4100362"/>
            <a:ext cx="1839800" cy="127798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33" name="スライド番号プレースホルダー 32"/>
          <p:cNvSpPr>
            <a:spLocks noGrp="1"/>
          </p:cNvSpPr>
          <p:nvPr>
            <p:ph type="sldNum" sz="quarter" idx="12"/>
          </p:nvPr>
        </p:nvSpPr>
        <p:spPr/>
        <p:txBody>
          <a:bodyPr/>
          <a:lstStyle/>
          <a:p>
            <a:fld id="{3C3988C9-8C6C-49D7-8D82-24DA391FB063}" type="slidenum">
              <a:rPr lang="ja-JP" altLang="en-US" smtClean="0"/>
              <a:pPr/>
              <a:t>13</a:t>
            </a:fld>
            <a:endParaRPr lang="ja-JP" altLang="en-US"/>
          </a:p>
        </p:txBody>
      </p:sp>
    </p:spTree>
    <p:extLst>
      <p:ext uri="{BB962C8B-B14F-4D97-AF65-F5344CB8AC3E}">
        <p14:creationId xmlns:p14="http://schemas.microsoft.com/office/powerpoint/2010/main" val="13991217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画像送信システムと各種センサ</a:t>
            </a:r>
            <a:endParaRPr kumimoji="1" lang="ja-JP" altLang="en-US"/>
          </a:p>
        </p:txBody>
      </p:sp>
      <p:pic>
        <p:nvPicPr>
          <p:cNvPr id="5" name="図 4"/>
          <p:cNvPicPr>
            <a:picLocks noChangeAspect="1"/>
          </p:cNvPicPr>
          <p:nvPr/>
        </p:nvPicPr>
        <p:blipFill>
          <a:blip r:embed="rId3"/>
          <a:stretch>
            <a:fillRect/>
          </a:stretch>
        </p:blipFill>
        <p:spPr>
          <a:xfrm>
            <a:off x="2735444" y="1771446"/>
            <a:ext cx="6782072" cy="5086554"/>
          </a:xfrm>
          <a:prstGeom prst="rect">
            <a:avLst/>
          </a:prstGeom>
        </p:spPr>
      </p:pic>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14</a:t>
            </a:fld>
            <a:endParaRPr kumimoji="1" lang="ja-JP" altLang="en-US"/>
          </a:p>
        </p:txBody>
      </p:sp>
    </p:spTree>
    <p:extLst>
      <p:ext uri="{BB962C8B-B14F-4D97-AF65-F5344CB8AC3E}">
        <p14:creationId xmlns:p14="http://schemas.microsoft.com/office/powerpoint/2010/main" val="41409715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現在</a:t>
            </a:r>
            <a:r>
              <a:rPr lang="ja-JP" altLang="en-US" dirty="0" smtClean="0"/>
              <a:t>の段階・状況</a:t>
            </a:r>
            <a:endParaRPr kumimoji="1" lang="ja-JP" altLang="en-US" dirty="0"/>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15</a:t>
            </a:fld>
            <a:endParaRPr kumimoji="1" lang="ja-JP" altLang="en-US"/>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3050956546"/>
              </p:ext>
            </p:extLst>
          </p:nvPr>
        </p:nvGraphicFramePr>
        <p:xfrm>
          <a:off x="1096962" y="1846263"/>
          <a:ext cx="10058718" cy="4390911"/>
        </p:xfrm>
        <a:graphic>
          <a:graphicData uri="http://schemas.openxmlformats.org/drawingml/2006/table">
            <a:tbl>
              <a:tblPr firstRow="1" bandRow="1">
                <a:tableStyleId>{5C22544A-7EE6-4342-B048-85BDC9FD1C3A}</a:tableStyleId>
              </a:tblPr>
              <a:tblGrid>
                <a:gridCol w="8817060">
                  <a:extLst>
                    <a:ext uri="{9D8B030D-6E8A-4147-A177-3AD203B41FA5}">
                      <a16:colId xmlns:a16="http://schemas.microsoft.com/office/drawing/2014/main" val="1055181866"/>
                    </a:ext>
                  </a:extLst>
                </a:gridCol>
                <a:gridCol w="1241658">
                  <a:extLst>
                    <a:ext uri="{9D8B030D-6E8A-4147-A177-3AD203B41FA5}">
                      <a16:colId xmlns:a16="http://schemas.microsoft.com/office/drawing/2014/main" val="2129531326"/>
                    </a:ext>
                  </a:extLst>
                </a:gridCol>
              </a:tblGrid>
              <a:tr h="627273">
                <a:tc>
                  <a:txBody>
                    <a:bodyPr/>
                    <a:lstStyle/>
                    <a:p>
                      <a:pPr algn="l"/>
                      <a:r>
                        <a:rPr kumimoji="1" lang="ja-JP" altLang="en-US" sz="2800" smtClean="0"/>
                        <a:t>テスト項目</a:t>
                      </a:r>
                      <a:endParaRPr kumimoji="1" lang="ja-JP" altLang="en-US" sz="2800"/>
                    </a:p>
                  </a:txBody>
                  <a:tcPr anchor="ctr" anchorCtr="1"/>
                </a:tc>
                <a:tc>
                  <a:txBody>
                    <a:bodyPr/>
                    <a:lstStyle/>
                    <a:p>
                      <a:pPr algn="l"/>
                      <a:r>
                        <a:rPr kumimoji="1" lang="ja-JP" altLang="en-US" sz="2800" smtClean="0"/>
                        <a:t>状況</a:t>
                      </a:r>
                      <a:endParaRPr kumimoji="1" lang="ja-JP" altLang="en-US" sz="2800"/>
                    </a:p>
                  </a:txBody>
                  <a:tcPr anchor="ctr" anchorCtr="1"/>
                </a:tc>
                <a:extLst>
                  <a:ext uri="{0D108BD9-81ED-4DB2-BD59-A6C34878D82A}">
                    <a16:rowId xmlns:a16="http://schemas.microsoft.com/office/drawing/2014/main" val="561003837"/>
                  </a:ext>
                </a:extLst>
              </a:tr>
              <a:tr h="627273">
                <a:tc>
                  <a:txBody>
                    <a:bodyPr/>
                    <a:lstStyle/>
                    <a:p>
                      <a:pPr algn="l"/>
                      <a:r>
                        <a:rPr kumimoji="1" lang="en-US" altLang="ja-JP" sz="2800" smtClean="0"/>
                        <a:t>WEB</a:t>
                      </a:r>
                      <a:r>
                        <a:rPr kumimoji="1" lang="ja-JP" altLang="en-US" sz="2800" smtClean="0"/>
                        <a:t>カメラで画像を撮る</a:t>
                      </a:r>
                      <a:endParaRPr kumimoji="1" lang="ja-JP" altLang="en-US" sz="2800"/>
                    </a:p>
                  </a:txBody>
                  <a:tcPr anchor="ctr"/>
                </a:tc>
                <a:tc>
                  <a:txBody>
                    <a:bodyPr/>
                    <a:lstStyle/>
                    <a:p>
                      <a:pPr algn="l"/>
                      <a:r>
                        <a:rPr kumimoji="1" lang="ja-JP" altLang="en-US" sz="3200" smtClean="0"/>
                        <a:t>〇</a:t>
                      </a:r>
                      <a:endParaRPr kumimoji="1" lang="ja-JP" altLang="en-US" sz="3200"/>
                    </a:p>
                  </a:txBody>
                  <a:tcPr anchor="ctr" anchorCtr="1"/>
                </a:tc>
                <a:extLst>
                  <a:ext uri="{0D108BD9-81ED-4DB2-BD59-A6C34878D82A}">
                    <a16:rowId xmlns:a16="http://schemas.microsoft.com/office/drawing/2014/main" val="447870302"/>
                  </a:ext>
                </a:extLst>
              </a:tr>
              <a:tr h="627273">
                <a:tc>
                  <a:txBody>
                    <a:bodyPr/>
                    <a:lstStyle/>
                    <a:p>
                      <a:pPr algn="l"/>
                      <a:r>
                        <a:rPr kumimoji="1" lang="ja-JP" altLang="en-US" sz="2800" smtClean="0"/>
                        <a:t>超音波センサで物体を検出時のみフラグを立てる</a:t>
                      </a:r>
                      <a:endParaRPr kumimoji="1" lang="ja-JP" altLang="en-US" sz="2800"/>
                    </a:p>
                  </a:txBody>
                  <a:tcPr anchor="ctr"/>
                </a:tc>
                <a:tc>
                  <a:txBody>
                    <a:bodyPr/>
                    <a:lstStyle/>
                    <a:p>
                      <a:pPr algn="l"/>
                      <a:r>
                        <a:rPr kumimoji="1" lang="ja-JP" altLang="en-US" sz="3200" smtClean="0"/>
                        <a:t>〇</a:t>
                      </a:r>
                      <a:endParaRPr kumimoji="1" lang="ja-JP" altLang="en-US" sz="3200"/>
                    </a:p>
                  </a:txBody>
                  <a:tcPr anchor="ctr" anchorCtr="1"/>
                </a:tc>
                <a:extLst>
                  <a:ext uri="{0D108BD9-81ED-4DB2-BD59-A6C34878D82A}">
                    <a16:rowId xmlns:a16="http://schemas.microsoft.com/office/drawing/2014/main" val="928796042"/>
                  </a:ext>
                </a:extLst>
              </a:tr>
              <a:tr h="62727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800" smtClean="0"/>
                        <a:t>超音波センサで物体を検出時のみ画像を撮り、送信する</a:t>
                      </a:r>
                    </a:p>
                  </a:txBody>
                  <a:tcPr anchor="ctr"/>
                </a:tc>
                <a:tc>
                  <a:txBody>
                    <a:bodyPr/>
                    <a:lstStyle/>
                    <a:p>
                      <a:pPr algn="l"/>
                      <a:r>
                        <a:rPr kumimoji="1" lang="ja-JP" altLang="en-US" sz="3200" smtClean="0"/>
                        <a:t>〇</a:t>
                      </a:r>
                      <a:endParaRPr kumimoji="1" lang="ja-JP" altLang="en-US" sz="3200"/>
                    </a:p>
                  </a:txBody>
                  <a:tcPr anchor="ctr" anchorCtr="1"/>
                </a:tc>
                <a:extLst>
                  <a:ext uri="{0D108BD9-81ED-4DB2-BD59-A6C34878D82A}">
                    <a16:rowId xmlns:a16="http://schemas.microsoft.com/office/drawing/2014/main" val="3955754616"/>
                  </a:ext>
                </a:extLst>
              </a:tr>
              <a:tr h="627273">
                <a:tc>
                  <a:txBody>
                    <a:bodyPr/>
                    <a:lstStyle/>
                    <a:p>
                      <a:pPr algn="l"/>
                      <a:r>
                        <a:rPr kumimoji="1" lang="ja-JP" altLang="en-US" sz="2800" smtClean="0"/>
                        <a:t>ひずみゲージに反応時、追加</a:t>
                      </a:r>
                      <a:r>
                        <a:rPr kumimoji="1" lang="en-US" altLang="ja-JP" sz="2800" smtClean="0"/>
                        <a:t>or</a:t>
                      </a:r>
                      <a:r>
                        <a:rPr kumimoji="1" lang="ja-JP" altLang="en-US" sz="2800" smtClean="0"/>
                        <a:t>削除のフラグを立てる</a:t>
                      </a:r>
                      <a:endParaRPr kumimoji="1" lang="ja-JP" altLang="en-US" sz="2800"/>
                    </a:p>
                  </a:txBody>
                  <a:tcPr anchor="ctr"/>
                </a:tc>
                <a:tc>
                  <a:txBody>
                    <a:bodyPr/>
                    <a:lstStyle/>
                    <a:p>
                      <a:pPr algn="l"/>
                      <a:r>
                        <a:rPr kumimoji="1" lang="ja-JP" altLang="en-US" sz="3200" smtClean="0"/>
                        <a:t>△</a:t>
                      </a:r>
                      <a:endParaRPr kumimoji="1" lang="ja-JP" altLang="en-US" sz="3200"/>
                    </a:p>
                  </a:txBody>
                  <a:tcPr anchor="ctr" anchorCtr="1"/>
                </a:tc>
                <a:extLst>
                  <a:ext uri="{0D108BD9-81ED-4DB2-BD59-A6C34878D82A}">
                    <a16:rowId xmlns:a16="http://schemas.microsoft.com/office/drawing/2014/main" val="3779471663"/>
                  </a:ext>
                </a:extLst>
              </a:tr>
              <a:tr h="627273">
                <a:tc>
                  <a:txBody>
                    <a:bodyPr/>
                    <a:lstStyle/>
                    <a:p>
                      <a:pPr algn="l"/>
                      <a:r>
                        <a:rPr kumimoji="1" lang="ja-JP" altLang="en-US" sz="2800" smtClean="0"/>
                        <a:t>画像送信時・サーバから信号受信時</a:t>
                      </a:r>
                      <a:r>
                        <a:rPr kumimoji="1" lang="en-US" altLang="ja-JP" sz="2800" smtClean="0"/>
                        <a:t>LED</a:t>
                      </a:r>
                      <a:r>
                        <a:rPr kumimoji="1" lang="ja-JP" altLang="en-US" sz="2800" smtClean="0"/>
                        <a:t>点灯させる</a:t>
                      </a:r>
                      <a:endParaRPr kumimoji="1" lang="ja-JP" altLang="en-US" sz="2800"/>
                    </a:p>
                  </a:txBody>
                  <a:tcPr anchor="ctr"/>
                </a:tc>
                <a:tc>
                  <a:txBody>
                    <a:bodyPr/>
                    <a:lstStyle/>
                    <a:p>
                      <a:pPr algn="l"/>
                      <a:r>
                        <a:rPr kumimoji="1" lang="en-US" altLang="ja-JP" sz="3200" smtClean="0"/>
                        <a:t>×</a:t>
                      </a:r>
                      <a:endParaRPr kumimoji="1" lang="ja-JP" altLang="en-US" sz="3200"/>
                    </a:p>
                  </a:txBody>
                  <a:tcPr anchor="ctr" anchorCtr="1"/>
                </a:tc>
                <a:extLst>
                  <a:ext uri="{0D108BD9-81ED-4DB2-BD59-A6C34878D82A}">
                    <a16:rowId xmlns:a16="http://schemas.microsoft.com/office/drawing/2014/main" val="596215911"/>
                  </a:ext>
                </a:extLst>
              </a:tr>
              <a:tr h="627273">
                <a:tc>
                  <a:txBody>
                    <a:bodyPr/>
                    <a:lstStyle/>
                    <a:p>
                      <a:pPr algn="l"/>
                      <a:r>
                        <a:rPr kumimoji="1" lang="ja-JP" altLang="en-US" sz="2800" smtClean="0"/>
                        <a:t>画像を加工して送信</a:t>
                      </a:r>
                      <a:endParaRPr kumimoji="1" lang="ja-JP" altLang="en-US" sz="2800"/>
                    </a:p>
                  </a:txBody>
                  <a:tcPr anchor="ctr"/>
                </a:tc>
                <a:tc>
                  <a:txBody>
                    <a:bodyPr/>
                    <a:lstStyle/>
                    <a:p>
                      <a:pPr algn="l"/>
                      <a:r>
                        <a:rPr kumimoji="1" lang="en-US" altLang="ja-JP" sz="3200" smtClean="0"/>
                        <a:t>×</a:t>
                      </a:r>
                      <a:endParaRPr kumimoji="1" lang="ja-JP" altLang="en-US" sz="3200"/>
                    </a:p>
                  </a:txBody>
                  <a:tcPr anchor="ctr" anchorCtr="1"/>
                </a:tc>
                <a:extLst>
                  <a:ext uri="{0D108BD9-81ED-4DB2-BD59-A6C34878D82A}">
                    <a16:rowId xmlns:a16="http://schemas.microsoft.com/office/drawing/2014/main" val="1833127530"/>
                  </a:ext>
                </a:extLst>
              </a:tr>
            </a:tbl>
          </a:graphicData>
        </a:graphic>
      </p:graphicFrame>
    </p:spTree>
    <p:extLst>
      <p:ext uri="{BB962C8B-B14F-4D97-AF65-F5344CB8AC3E}">
        <p14:creationId xmlns:p14="http://schemas.microsoft.com/office/powerpoint/2010/main" val="33238978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目次</a:t>
            </a:r>
            <a:endParaRPr kumimoji="1" lang="ja-JP" altLang="en-US" dirty="0"/>
          </a:p>
        </p:txBody>
      </p:sp>
      <p:sp>
        <p:nvSpPr>
          <p:cNvPr id="3" name="コンテンツ プレースホルダー 2"/>
          <p:cNvSpPr>
            <a:spLocks noGrp="1"/>
          </p:cNvSpPr>
          <p:nvPr>
            <p:ph idx="1"/>
          </p:nvPr>
        </p:nvSpPr>
        <p:spPr/>
        <p:txBody>
          <a:bodyPr>
            <a:normAutofit/>
          </a:bodyPr>
          <a:lstStyle/>
          <a:p>
            <a:pPr>
              <a:buFont typeface="Wingdings" panose="05000000000000000000" pitchFamily="2" charset="2"/>
              <a:buChar char="l"/>
            </a:pPr>
            <a:r>
              <a:rPr kumimoji="1" lang="ja-JP" altLang="en-US" sz="4000" dirty="0" smtClean="0"/>
              <a:t>　</a:t>
            </a:r>
            <a:r>
              <a:rPr lang="ja-JP" altLang="en-US" sz="4000" smtClean="0"/>
              <a:t>研究背景</a:t>
            </a:r>
            <a:endParaRPr lang="en-US" altLang="ja-JP" sz="4000" dirty="0"/>
          </a:p>
          <a:p>
            <a:pPr>
              <a:buFont typeface="Wingdings" panose="05000000000000000000" pitchFamily="2" charset="2"/>
              <a:buChar char="l"/>
            </a:pPr>
            <a:r>
              <a:rPr kumimoji="1" lang="ja-JP" altLang="en-US" sz="4000" smtClean="0"/>
              <a:t>　研究目的・目標</a:t>
            </a:r>
            <a:endParaRPr kumimoji="1" lang="en-US" altLang="ja-JP" sz="4000" dirty="0" smtClean="0"/>
          </a:p>
          <a:p>
            <a:pPr>
              <a:buFont typeface="Wingdings" panose="05000000000000000000" pitchFamily="2" charset="2"/>
              <a:buChar char="l"/>
            </a:pPr>
            <a:r>
              <a:rPr kumimoji="1" lang="ja-JP" altLang="en-US" sz="4000" smtClean="0"/>
              <a:t>　</a:t>
            </a:r>
            <a:r>
              <a:rPr lang="ja-JP" altLang="en-US" sz="4000" smtClean="0"/>
              <a:t>研究方針</a:t>
            </a:r>
            <a:endParaRPr lang="en-US" altLang="ja-JP" sz="4000" smtClean="0"/>
          </a:p>
          <a:p>
            <a:pPr>
              <a:buFont typeface="Wingdings" panose="05000000000000000000" pitchFamily="2" charset="2"/>
              <a:buChar char="l"/>
            </a:pPr>
            <a:r>
              <a:rPr kumimoji="1" lang="ja-JP" altLang="en-US" sz="4000"/>
              <a:t>　</a:t>
            </a:r>
            <a:r>
              <a:rPr kumimoji="1" lang="ja-JP" altLang="en-US" sz="4000" smtClean="0"/>
              <a:t>実装</a:t>
            </a:r>
            <a:endParaRPr kumimoji="1" lang="en-US" altLang="ja-JP" sz="4000" dirty="0" smtClean="0"/>
          </a:p>
          <a:p>
            <a:pPr>
              <a:buFont typeface="Wingdings" panose="05000000000000000000" pitchFamily="2" charset="2"/>
              <a:buChar char="l"/>
            </a:pPr>
            <a:r>
              <a:rPr kumimoji="1" lang="ja-JP" altLang="en-US" sz="4000"/>
              <a:t>　</a:t>
            </a:r>
            <a:r>
              <a:rPr lang="ja-JP" altLang="en-US" sz="4000" smtClean="0"/>
              <a:t>現在の段階・状況</a:t>
            </a:r>
            <a:endParaRPr kumimoji="1" lang="ja-JP" altLang="en-US" sz="4000"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1</a:t>
            </a:fld>
            <a:endParaRPr kumimoji="1" lang="ja-JP" altLang="en-US"/>
          </a:p>
        </p:txBody>
      </p:sp>
    </p:spTree>
    <p:extLst>
      <p:ext uri="{BB962C8B-B14F-4D97-AF65-F5344CB8AC3E}">
        <p14:creationId xmlns:p14="http://schemas.microsoft.com/office/powerpoint/2010/main" val="16377119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1097280" y="1845734"/>
            <a:ext cx="10058399" cy="4023360"/>
          </a:xfrm>
        </p:spPr>
        <p:txBody>
          <a:bodyPr>
            <a:noAutofit/>
          </a:bodyPr>
          <a:lstStyle/>
          <a:p>
            <a:r>
              <a:rPr lang="ja-JP" altLang="en-US" sz="2800"/>
              <a:t>少子高齢化によって働き手が減少しつつある今日のスーパーでは</a:t>
            </a:r>
            <a:r>
              <a:rPr lang="ja-JP" altLang="en-US" sz="2800" smtClean="0"/>
              <a:t>、従業員</a:t>
            </a:r>
            <a:r>
              <a:rPr lang="ja-JP" altLang="en-US" sz="2800"/>
              <a:t>の数が少なくても経営できるようにセルフレジの導入を進めている</a:t>
            </a:r>
            <a:r>
              <a:rPr lang="ja-JP" altLang="en-US" sz="2800" smtClean="0"/>
              <a:t>。</a:t>
            </a:r>
            <a:endParaRPr lang="en-US" altLang="ja-JP" sz="2800"/>
          </a:p>
        </p:txBody>
      </p:sp>
      <p:sp>
        <p:nvSpPr>
          <p:cNvPr id="5" name="正方形/長方形 4"/>
          <p:cNvSpPr/>
          <p:nvPr/>
        </p:nvSpPr>
        <p:spPr>
          <a:xfrm>
            <a:off x="1097280" y="3403947"/>
            <a:ext cx="7950467" cy="219260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marL="91440" lvl="0" indent="-91440">
              <a:lnSpc>
                <a:spcPct val="90000"/>
              </a:lnSpc>
              <a:spcBef>
                <a:spcPts val="1200"/>
              </a:spcBef>
              <a:spcAft>
                <a:spcPts val="200"/>
              </a:spcAft>
              <a:buClr>
                <a:srgbClr val="1CADE4"/>
              </a:buClr>
              <a:buSzPct val="100000"/>
              <a:buFont typeface="Calibri" panose="020F0502020204030204" pitchFamily="34" charset="0"/>
              <a:buChar char=" "/>
            </a:pPr>
            <a:r>
              <a:rPr lang="ja-JP" altLang="en-US" sz="2800" spc="300">
                <a:solidFill>
                  <a:prstClr val="black">
                    <a:lumMod val="75000"/>
                    <a:lumOff val="25000"/>
                  </a:prstClr>
                </a:solidFill>
              </a:rPr>
              <a:t>厚生労働省の統計では生産年齢人口</a:t>
            </a:r>
            <a:endParaRPr lang="en-US" altLang="ja-JP" sz="2800" spc="300">
              <a:solidFill>
                <a:prstClr val="black">
                  <a:lumMod val="75000"/>
                  <a:lumOff val="25000"/>
                </a:prstClr>
              </a:solidFill>
            </a:endParaRPr>
          </a:p>
          <a:p>
            <a:pPr marL="566928" lvl="2" indent="-182880">
              <a:lnSpc>
                <a:spcPct val="90000"/>
              </a:lnSpc>
              <a:spcBef>
                <a:spcPts val="200"/>
              </a:spcBef>
              <a:spcAft>
                <a:spcPts val="400"/>
              </a:spcAft>
              <a:buClr>
                <a:srgbClr val="1CADE4"/>
              </a:buClr>
              <a:buFont typeface="Calibri" pitchFamily="34" charset="0"/>
              <a:buChar char="◦"/>
            </a:pPr>
            <a:r>
              <a:rPr lang="en-US" altLang="ja-JP" sz="2800" spc="300">
                <a:solidFill>
                  <a:prstClr val="black">
                    <a:lumMod val="75000"/>
                    <a:lumOff val="25000"/>
                  </a:prstClr>
                </a:solidFill>
              </a:rPr>
              <a:t>2017</a:t>
            </a:r>
            <a:r>
              <a:rPr lang="ja-JP" altLang="en-US" sz="2800" spc="300">
                <a:solidFill>
                  <a:prstClr val="black">
                    <a:lumMod val="75000"/>
                    <a:lumOff val="25000"/>
                  </a:prstClr>
                </a:solidFill>
              </a:rPr>
              <a:t>年</a:t>
            </a:r>
            <a:r>
              <a:rPr lang="en-US" altLang="ja-JP" sz="2800" spc="300">
                <a:solidFill>
                  <a:prstClr val="black">
                    <a:lumMod val="75000"/>
                    <a:lumOff val="25000"/>
                  </a:prstClr>
                </a:solidFill>
              </a:rPr>
              <a:t>:6,530</a:t>
            </a:r>
            <a:r>
              <a:rPr lang="ja-JP" altLang="en-US" sz="2800" spc="300">
                <a:solidFill>
                  <a:prstClr val="black">
                    <a:lumMod val="75000"/>
                    <a:lumOff val="25000"/>
                  </a:prstClr>
                </a:solidFill>
              </a:rPr>
              <a:t>万人</a:t>
            </a:r>
            <a:endParaRPr lang="en-US" altLang="ja-JP" sz="2800" spc="300">
              <a:solidFill>
                <a:prstClr val="black">
                  <a:lumMod val="75000"/>
                  <a:lumOff val="25000"/>
                </a:prstClr>
              </a:solidFill>
            </a:endParaRPr>
          </a:p>
          <a:p>
            <a:pPr marL="566928" lvl="2" indent="-182880">
              <a:lnSpc>
                <a:spcPct val="90000"/>
              </a:lnSpc>
              <a:spcBef>
                <a:spcPts val="200"/>
              </a:spcBef>
              <a:spcAft>
                <a:spcPts val="400"/>
              </a:spcAft>
              <a:buClr>
                <a:srgbClr val="1CADE4"/>
              </a:buClr>
              <a:buFont typeface="Calibri" pitchFamily="34" charset="0"/>
              <a:buChar char="◦"/>
            </a:pPr>
            <a:r>
              <a:rPr lang="en-US" altLang="ja-JP" sz="2800" spc="300">
                <a:solidFill>
                  <a:prstClr val="black">
                    <a:lumMod val="75000"/>
                    <a:lumOff val="25000"/>
                  </a:prstClr>
                </a:solidFill>
              </a:rPr>
              <a:t>2025</a:t>
            </a:r>
            <a:r>
              <a:rPr lang="ja-JP" altLang="en-US" sz="2800" spc="300">
                <a:solidFill>
                  <a:prstClr val="black">
                    <a:lumMod val="75000"/>
                    <a:lumOff val="25000"/>
                  </a:prstClr>
                </a:solidFill>
              </a:rPr>
              <a:t>年</a:t>
            </a:r>
            <a:r>
              <a:rPr lang="en-US" altLang="ja-JP" sz="2800" spc="300">
                <a:solidFill>
                  <a:prstClr val="black">
                    <a:lumMod val="75000"/>
                    <a:lumOff val="25000"/>
                  </a:prstClr>
                </a:solidFill>
              </a:rPr>
              <a:t>:6,082</a:t>
            </a:r>
            <a:r>
              <a:rPr lang="ja-JP" altLang="en-US" sz="2800" spc="300">
                <a:solidFill>
                  <a:prstClr val="black">
                    <a:lumMod val="75000"/>
                    <a:lumOff val="25000"/>
                  </a:prstClr>
                </a:solidFill>
              </a:rPr>
              <a:t>万人</a:t>
            </a:r>
            <a:endParaRPr lang="en-US" altLang="ja-JP" sz="2800" spc="300">
              <a:solidFill>
                <a:prstClr val="black">
                  <a:lumMod val="75000"/>
                  <a:lumOff val="25000"/>
                </a:prstClr>
              </a:solidFill>
            </a:endParaRPr>
          </a:p>
          <a:p>
            <a:pPr marL="566928" lvl="2" indent="-182880">
              <a:lnSpc>
                <a:spcPct val="90000"/>
              </a:lnSpc>
              <a:spcBef>
                <a:spcPts val="200"/>
              </a:spcBef>
              <a:spcAft>
                <a:spcPts val="400"/>
              </a:spcAft>
              <a:buClr>
                <a:srgbClr val="1CADE4"/>
              </a:buClr>
              <a:buFont typeface="Calibri" pitchFamily="34" charset="0"/>
              <a:buChar char="◦"/>
            </a:pPr>
            <a:r>
              <a:rPr lang="en-US" altLang="ja-JP" sz="2800" spc="300">
                <a:solidFill>
                  <a:prstClr val="black">
                    <a:lumMod val="75000"/>
                    <a:lumOff val="25000"/>
                  </a:prstClr>
                </a:solidFill>
              </a:rPr>
              <a:t>2040</a:t>
            </a:r>
            <a:r>
              <a:rPr lang="ja-JP" altLang="en-US" sz="2800" spc="300">
                <a:solidFill>
                  <a:prstClr val="black">
                    <a:lumMod val="75000"/>
                    <a:lumOff val="25000"/>
                  </a:prstClr>
                </a:solidFill>
              </a:rPr>
              <a:t>年</a:t>
            </a:r>
            <a:r>
              <a:rPr lang="en-US" altLang="ja-JP" sz="2800" spc="300">
                <a:solidFill>
                  <a:prstClr val="black">
                    <a:lumMod val="75000"/>
                    <a:lumOff val="25000"/>
                  </a:prstClr>
                </a:solidFill>
              </a:rPr>
              <a:t>:5,245</a:t>
            </a:r>
            <a:r>
              <a:rPr lang="ja-JP" altLang="en-US" sz="2800" spc="300">
                <a:solidFill>
                  <a:prstClr val="black">
                    <a:lumMod val="75000"/>
                    <a:lumOff val="25000"/>
                  </a:prstClr>
                </a:solidFill>
              </a:rPr>
              <a:t>万人 までに</a:t>
            </a:r>
            <a:r>
              <a:rPr lang="ja-JP" altLang="en-US" sz="2800" spc="300">
                <a:solidFill>
                  <a:srgbClr val="C00000"/>
                </a:solidFill>
              </a:rPr>
              <a:t>減少</a:t>
            </a:r>
            <a:r>
              <a:rPr lang="ja-JP" altLang="en-US" sz="2800" spc="300">
                <a:solidFill>
                  <a:prstClr val="black">
                    <a:lumMod val="75000"/>
                    <a:lumOff val="25000"/>
                  </a:prstClr>
                </a:solidFill>
              </a:rPr>
              <a:t>する見込み</a:t>
            </a:r>
            <a:endParaRPr lang="en-US" altLang="ja-JP" sz="2800" spc="300">
              <a:solidFill>
                <a:prstClr val="black">
                  <a:lumMod val="75000"/>
                  <a:lumOff val="25000"/>
                </a:prstClr>
              </a:solidFill>
            </a:endParaRPr>
          </a:p>
          <a:p>
            <a:pPr algn="ctr"/>
            <a:endParaRPr kumimoji="1" lang="ja-JP" altLang="en-US"/>
          </a:p>
        </p:txBody>
      </p:sp>
      <p:sp>
        <p:nvSpPr>
          <p:cNvPr id="2" name="タイトル 1"/>
          <p:cNvSpPr>
            <a:spLocks noGrp="1"/>
          </p:cNvSpPr>
          <p:nvPr>
            <p:ph type="title"/>
          </p:nvPr>
        </p:nvSpPr>
        <p:spPr/>
        <p:txBody>
          <a:bodyPr/>
          <a:lstStyle/>
          <a:p>
            <a:r>
              <a:rPr kumimoji="1" lang="ja-JP" altLang="en-US" dirty="0" smtClean="0"/>
              <a:t>研究背景</a:t>
            </a:r>
            <a:endParaRPr kumimoji="1" lang="ja-JP" altLang="en-US"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2</a:t>
            </a:fld>
            <a:endParaRPr kumimoji="1" lang="ja-JP" altLang="en-US"/>
          </a:p>
        </p:txBody>
      </p:sp>
    </p:spTree>
    <p:extLst>
      <p:ext uri="{BB962C8B-B14F-4D97-AF65-F5344CB8AC3E}">
        <p14:creationId xmlns:p14="http://schemas.microsoft.com/office/powerpoint/2010/main" val="34040069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08313" y="825446"/>
            <a:ext cx="8995169" cy="807411"/>
          </a:xfrm>
        </p:spPr>
        <p:txBody>
          <a:bodyPr/>
          <a:lstStyle/>
          <a:p>
            <a:r>
              <a:rPr kumimoji="1" lang="ja-JP" altLang="en-US" dirty="0" smtClean="0"/>
              <a:t>研究目的</a:t>
            </a:r>
            <a:r>
              <a:rPr lang="ja-JP" altLang="en-US" dirty="0" smtClean="0"/>
              <a:t>・目標</a:t>
            </a:r>
            <a:endParaRPr kumimoji="1" lang="ja-JP" altLang="en-US" dirty="0"/>
          </a:p>
        </p:txBody>
      </p:sp>
      <p:sp>
        <p:nvSpPr>
          <p:cNvPr id="3" name="コンテンツ プレースホルダー 2"/>
          <p:cNvSpPr>
            <a:spLocks noGrp="1"/>
          </p:cNvSpPr>
          <p:nvPr>
            <p:ph idx="1"/>
          </p:nvPr>
        </p:nvSpPr>
        <p:spPr>
          <a:xfrm>
            <a:off x="592295" y="1907665"/>
            <a:ext cx="10983687" cy="4277312"/>
          </a:xfrm>
        </p:spPr>
        <p:txBody>
          <a:bodyPr>
            <a:noAutofit/>
          </a:bodyPr>
          <a:lstStyle/>
          <a:p>
            <a:r>
              <a:rPr lang="en-US" altLang="ja-JP" sz="2800" b="1" smtClean="0"/>
              <a:t>&lt;</a:t>
            </a:r>
            <a:r>
              <a:rPr lang="ja-JP" altLang="en-US" sz="2800" b="1" smtClean="0"/>
              <a:t>目的</a:t>
            </a:r>
            <a:r>
              <a:rPr lang="en-US" altLang="ja-JP" sz="2800" b="1" smtClean="0"/>
              <a:t>&gt;</a:t>
            </a:r>
          </a:p>
          <a:p>
            <a:r>
              <a:rPr lang="ja-JP" altLang="en-US" sz="2800" smtClean="0"/>
              <a:t>既存の無人レジ店舗のような複雑で高価なシステムではなく、</a:t>
            </a:r>
            <a:endParaRPr lang="en-US" altLang="ja-JP" sz="2800" smtClean="0"/>
          </a:p>
          <a:p>
            <a:r>
              <a:rPr lang="ja-JP" altLang="en-US" sz="2800" smtClean="0"/>
              <a:t>中</a:t>
            </a:r>
            <a:r>
              <a:rPr lang="ja-JP" altLang="en-US" sz="2800" dirty="0" smtClean="0"/>
              <a:t>小店でも導入できる安価なシステムの作成</a:t>
            </a:r>
            <a:endParaRPr lang="en-US" altLang="ja-JP" sz="2800" dirty="0" smtClean="0"/>
          </a:p>
          <a:p>
            <a:endParaRPr lang="en-US" altLang="ja-JP" sz="2800" dirty="0" smtClean="0"/>
          </a:p>
          <a:p>
            <a:r>
              <a:rPr lang="en-US" altLang="ja-JP" sz="2800" b="1" dirty="0" smtClean="0"/>
              <a:t>&lt;</a:t>
            </a:r>
            <a:r>
              <a:rPr lang="ja-JP" altLang="en-US" sz="2800" b="1" dirty="0" smtClean="0"/>
              <a:t>目標</a:t>
            </a:r>
            <a:r>
              <a:rPr lang="en-US" altLang="ja-JP" sz="2800" b="1" dirty="0" smtClean="0"/>
              <a:t>&gt;</a:t>
            </a:r>
          </a:p>
          <a:p>
            <a:r>
              <a:rPr lang="ja-JP" altLang="en-US" sz="2800" spc="0" dirty="0" smtClean="0"/>
              <a:t>ラズベリー</a:t>
            </a:r>
            <a:r>
              <a:rPr lang="ja-JP" altLang="en-US" sz="2800" spc="0" dirty="0"/>
              <a:t>パイ</a:t>
            </a:r>
            <a:r>
              <a:rPr lang="ja-JP" altLang="en-US" sz="2800" spc="0" dirty="0" smtClean="0"/>
              <a:t>と</a:t>
            </a:r>
            <a:r>
              <a:rPr lang="en-US" altLang="ja-JP" sz="2800" spc="0" dirty="0" smtClean="0"/>
              <a:t>Web</a:t>
            </a:r>
            <a:r>
              <a:rPr lang="ja-JP" altLang="en-US" sz="2800" spc="0" dirty="0" smtClean="0"/>
              <a:t>カメラを使用し、商品をバーコードの</a:t>
            </a:r>
            <a:r>
              <a:rPr lang="ja-JP" altLang="en-US" sz="2800" spc="0" smtClean="0"/>
              <a:t>番号で判断</a:t>
            </a:r>
            <a:r>
              <a:rPr lang="ja-JP" altLang="en-US" sz="2800" spc="0" dirty="0" smtClean="0"/>
              <a:t>する</a:t>
            </a:r>
            <a:endParaRPr lang="ja-JP" altLang="en-US" sz="2800" spc="0" dirty="0"/>
          </a:p>
          <a:p>
            <a:r>
              <a:rPr kumimoji="1" lang="ja-JP" altLang="en-US" sz="2800" spc="0" dirty="0" smtClean="0"/>
              <a:t>商品の取捨選択から決済に至るまでの一連の流れを行えるシステムの開発</a:t>
            </a:r>
            <a:endParaRPr kumimoji="1" lang="ja-JP" altLang="en-US" sz="2800" spc="0"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3</a:t>
            </a:fld>
            <a:endParaRPr kumimoji="1" lang="ja-JP" altLang="en-US"/>
          </a:p>
        </p:txBody>
      </p:sp>
    </p:spTree>
    <p:extLst>
      <p:ext uri="{BB962C8B-B14F-4D97-AF65-F5344CB8AC3E}">
        <p14:creationId xmlns:p14="http://schemas.microsoft.com/office/powerpoint/2010/main" val="22059607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立体のイラスト（四角柱・直方体）"/>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112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0153403" y="2791526"/>
            <a:ext cx="1162050" cy="1905000"/>
          </a:xfrm>
          <a:prstGeom prst="rect">
            <a:avLst/>
          </a:prstGeom>
          <a:noFill/>
        </p:spPr>
      </p:pic>
      <p:pic>
        <p:nvPicPr>
          <p:cNvPr id="1040" name="Picture 16" descr="ショッピングカートを押している女性のイラスト"/>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5152116" y="2123944"/>
            <a:ext cx="2676103" cy="2816951"/>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dirty="0" smtClean="0">
                <a:solidFill>
                  <a:schemeClr val="bg1">
                    <a:lumMod val="75000"/>
                  </a:schemeClr>
                </a:solidFill>
                <a:latin typeface="Bauhaus 93" panose="04030905020B02020C02" pitchFamily="82" charset="0"/>
              </a:rPr>
              <a:t>　　　　　　　　　　　</a:t>
            </a:r>
            <a:r>
              <a:rPr lang="en-US" altLang="ja-JP" dirty="0" smtClean="0">
                <a:solidFill>
                  <a:schemeClr val="bg1">
                    <a:lumMod val="75000"/>
                  </a:schemeClr>
                </a:solidFill>
                <a:latin typeface="Bauhaus 93" panose="04030905020B02020C02" pitchFamily="82" charset="0"/>
              </a:rPr>
              <a:t>Summary</a:t>
            </a:r>
            <a:endParaRPr kumimoji="1" lang="ja-JP" altLang="en-US" dirty="0">
              <a:solidFill>
                <a:schemeClr val="bg1">
                  <a:lumMod val="75000"/>
                </a:schemeClr>
              </a:solidFill>
              <a:latin typeface="Bauhaus 93" panose="04030905020B02020C02" pitchFamily="82" charset="0"/>
            </a:endParaRPr>
          </a:p>
        </p:txBody>
      </p:sp>
      <p:pic>
        <p:nvPicPr>
          <p:cNvPr id="1032"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1983741" y="2666953"/>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6410067" y="3414771"/>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8665337" y="2885282"/>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97280" y="438751"/>
            <a:ext cx="4754037" cy="1658783"/>
          </a:xfrm>
          <a:prstGeom prst="rect">
            <a:avLst/>
          </a:prstGeom>
        </p:spPr>
      </p:pic>
      <p:sp>
        <p:nvSpPr>
          <p:cNvPr id="7" name="右矢印 6"/>
          <p:cNvSpPr/>
          <p:nvPr/>
        </p:nvSpPr>
        <p:spPr>
          <a:xfrm>
            <a:off x="451313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1" name="右矢印 20"/>
          <p:cNvSpPr/>
          <p:nvPr/>
        </p:nvSpPr>
        <p:spPr>
          <a:xfrm>
            <a:off x="809830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22"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9172759" y="3235583"/>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電子マネー払いのイラスト"/>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6084" y="2396625"/>
            <a:ext cx="1587685" cy="1716416"/>
          </a:xfrm>
          <a:prstGeom prst="rect">
            <a:avLst/>
          </a:prstGeom>
          <a:noFill/>
          <a:extLst>
            <a:ext uri="{909E8E84-426E-40DD-AFC4-6F175D3DCCD1}">
              <a14:hiddenFill xmlns:a14="http://schemas.microsoft.com/office/drawing/2010/main">
                <a:solidFill>
                  <a:srgbClr val="FFFFFF"/>
                </a:solidFill>
              </a14:hiddenFill>
            </a:ext>
          </a:extLst>
        </p:spPr>
      </p:pic>
      <p:sp>
        <p:nvSpPr>
          <p:cNvPr id="3" name="フローチャート: 処理 2"/>
          <p:cNvSpPr/>
          <p:nvPr/>
        </p:nvSpPr>
        <p:spPr>
          <a:xfrm>
            <a:off x="1769931" y="4076453"/>
            <a:ext cx="922162" cy="1166422"/>
          </a:xfrm>
          <a:prstGeom prst="flowChartProcess">
            <a:avLst/>
          </a:prstGeom>
          <a:solidFill>
            <a:srgbClr val="7E7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25"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2552414" y="3041878"/>
            <a:ext cx="409091" cy="409091"/>
          </a:xfrm>
          <a:prstGeom prst="rect">
            <a:avLst/>
          </a:prstGeom>
          <a:noFill/>
          <a:extLst>
            <a:ext uri="{909E8E84-426E-40DD-AFC4-6F175D3DCCD1}">
              <a14:hiddenFill xmlns:a14="http://schemas.microsoft.com/office/drawing/2010/main">
                <a:solidFill>
                  <a:srgbClr val="FFFFFF"/>
                </a:solidFill>
              </a14:hiddenFill>
            </a:ext>
          </a:extLst>
        </p:spPr>
      </p:pic>
      <p:sp>
        <p:nvSpPr>
          <p:cNvPr id="24" name="正方形/長方形 23"/>
          <p:cNvSpPr/>
          <p:nvPr/>
        </p:nvSpPr>
        <p:spPr>
          <a:xfrm>
            <a:off x="6208294" y="2885282"/>
            <a:ext cx="5004189" cy="205561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 name="スライド番号プレースホルダー 4"/>
          <p:cNvSpPr>
            <a:spLocks noGrp="1"/>
          </p:cNvSpPr>
          <p:nvPr>
            <p:ph type="sldNum" sz="quarter" idx="12"/>
          </p:nvPr>
        </p:nvSpPr>
        <p:spPr/>
        <p:txBody>
          <a:bodyPr/>
          <a:lstStyle/>
          <a:p>
            <a:fld id="{3C3988C9-8C6C-49D7-8D82-24DA391FB063}" type="slidenum">
              <a:rPr kumimoji="1" lang="ja-JP" altLang="en-US" smtClean="0"/>
              <a:t>4</a:t>
            </a:fld>
            <a:endParaRPr kumimoji="1" lang="ja-JP" altLang="en-US"/>
          </a:p>
        </p:txBody>
      </p:sp>
      <p:sp>
        <p:nvSpPr>
          <p:cNvPr id="8" name="テキスト ボックス 7"/>
          <p:cNvSpPr txBox="1"/>
          <p:nvPr/>
        </p:nvSpPr>
        <p:spPr>
          <a:xfrm>
            <a:off x="985694" y="5406141"/>
            <a:ext cx="3259100" cy="830997"/>
          </a:xfrm>
          <a:prstGeom prst="rect">
            <a:avLst/>
          </a:prstGeom>
          <a:solidFill>
            <a:schemeClr val="bg1">
              <a:lumMod val="95000"/>
            </a:schemeClr>
          </a:solidFill>
        </p:spPr>
        <p:txBody>
          <a:bodyPr wrap="square" rtlCol="0">
            <a:spAutoFit/>
          </a:bodyPr>
          <a:lstStyle/>
          <a:p>
            <a:r>
              <a:rPr kumimoji="1" lang="ja-JP" altLang="en-US" sz="2400" smtClean="0"/>
              <a:t>顧客情報と</a:t>
            </a:r>
            <a:r>
              <a:rPr lang="ja-JP" altLang="en-US" sz="2400"/>
              <a:t>カゴ</a:t>
            </a:r>
            <a:r>
              <a:rPr kumimoji="1" lang="ja-JP" altLang="en-US" sz="2400" smtClean="0"/>
              <a:t>情報を結びつける</a:t>
            </a:r>
            <a:endParaRPr kumimoji="1" lang="ja-JP" altLang="en-US" sz="2400"/>
          </a:p>
        </p:txBody>
      </p:sp>
      <p:sp>
        <p:nvSpPr>
          <p:cNvPr id="26" name="テキスト ボックス 25"/>
          <p:cNvSpPr txBox="1"/>
          <p:nvPr/>
        </p:nvSpPr>
        <p:spPr>
          <a:xfrm>
            <a:off x="9795864" y="5459237"/>
            <a:ext cx="817708" cy="461665"/>
          </a:xfrm>
          <a:prstGeom prst="rect">
            <a:avLst/>
          </a:prstGeom>
          <a:solidFill>
            <a:schemeClr val="bg1">
              <a:lumMod val="95000"/>
            </a:schemeClr>
          </a:solidFill>
        </p:spPr>
        <p:txBody>
          <a:bodyPr wrap="square" rtlCol="0">
            <a:spAutoFit/>
          </a:bodyPr>
          <a:lstStyle/>
          <a:p>
            <a:r>
              <a:rPr kumimoji="1" lang="ja-JP" altLang="en-US" sz="2400" smtClean="0"/>
              <a:t>決済</a:t>
            </a:r>
            <a:endParaRPr kumimoji="1" lang="ja-JP" altLang="en-US" sz="2400"/>
          </a:p>
        </p:txBody>
      </p:sp>
      <p:sp>
        <p:nvSpPr>
          <p:cNvPr id="27" name="テキスト ボックス 26"/>
          <p:cNvSpPr txBox="1"/>
          <p:nvPr/>
        </p:nvSpPr>
        <p:spPr>
          <a:xfrm>
            <a:off x="5219591" y="5459237"/>
            <a:ext cx="3138346" cy="461665"/>
          </a:xfrm>
          <a:prstGeom prst="rect">
            <a:avLst/>
          </a:prstGeom>
          <a:solidFill>
            <a:schemeClr val="bg1">
              <a:lumMod val="95000"/>
            </a:schemeClr>
          </a:solidFill>
        </p:spPr>
        <p:txBody>
          <a:bodyPr wrap="square" rtlCol="0">
            <a:spAutoFit/>
          </a:bodyPr>
          <a:lstStyle/>
          <a:p>
            <a:r>
              <a:rPr kumimoji="1" lang="ja-JP" altLang="en-US" sz="2400" smtClean="0"/>
              <a:t>カゴ上で商品情報取得</a:t>
            </a:r>
            <a:endParaRPr kumimoji="1" lang="ja-JP" altLang="en-US" sz="2400"/>
          </a:p>
        </p:txBody>
      </p:sp>
    </p:spTree>
    <p:extLst>
      <p:ext uri="{BB962C8B-B14F-4D97-AF65-F5344CB8AC3E}">
        <p14:creationId xmlns:p14="http://schemas.microsoft.com/office/powerpoint/2010/main" val="1779869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6660681"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8" name="直線コネクタ 17"/>
          <p:cNvCxnSpPr/>
          <p:nvPr/>
        </p:nvCxnSpPr>
        <p:spPr>
          <a:xfrm>
            <a:off x="1631100" y="4732490"/>
            <a:ext cx="4608804" cy="0"/>
          </a:xfrm>
          <a:prstGeom prst="line">
            <a:avLst/>
          </a:prstGeom>
          <a:ln w="38100">
            <a:solidFill>
              <a:schemeClr val="accent2">
                <a:lumMod val="7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pic>
        <p:nvPicPr>
          <p:cNvPr id="1030" name="Picture 6" descr="https://d2air1d4eqhwg2.cloudfront.net/images/3050/500x500/afb526e7-8cad-4874-a210-74aa7d09dbd4.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503" t="17648" r="10352" b="15675"/>
          <a:stretch/>
        </p:blipFill>
        <p:spPr bwMode="auto">
          <a:xfrm>
            <a:off x="779580" y="2491656"/>
            <a:ext cx="1989370" cy="1675976"/>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dirty="0" smtClean="0"/>
              <a:t>イメージ</a:t>
            </a:r>
            <a:r>
              <a:rPr lang="ja-JP" altLang="en-US" dirty="0"/>
              <a:t>図</a:t>
            </a:r>
            <a:endParaRPr kumimoji="1" lang="ja-JP" altLang="en-US" dirty="0"/>
          </a:p>
        </p:txBody>
      </p:sp>
      <p:pic>
        <p:nvPicPr>
          <p:cNvPr id="1028" name="Picture 4" descr="C61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79784" y="2096945"/>
            <a:ext cx="1250497" cy="1250497"/>
          </a:xfrm>
          <a:prstGeom prst="rect">
            <a:avLst/>
          </a:prstGeom>
          <a:noFill/>
          <a:extLst>
            <a:ext uri="{909E8E84-426E-40DD-AFC4-6F175D3DCCD1}">
              <a14:hiddenFill xmlns:a14="http://schemas.microsoft.com/office/drawing/2010/main">
                <a:solidFill>
                  <a:srgbClr val="FFFFFF"/>
                </a:solidFill>
              </a14:hiddenFill>
            </a:ext>
          </a:extLst>
        </p:spPr>
      </p:pic>
      <p:sp>
        <p:nvSpPr>
          <p:cNvPr id="11" name="正方形/長方形 10"/>
          <p:cNvSpPr/>
          <p:nvPr/>
        </p:nvSpPr>
        <p:spPr>
          <a:xfrm>
            <a:off x="2140141" y="5189615"/>
            <a:ext cx="3966702" cy="5312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smtClean="0">
                <a:solidFill>
                  <a:schemeClr val="bg1"/>
                </a:solidFill>
              </a:rPr>
              <a:t>各種センサ</a:t>
            </a:r>
            <a:endParaRPr kumimoji="1" lang="ja-JP" altLang="en-US" sz="2400" dirty="0">
              <a:solidFill>
                <a:schemeClr val="bg1"/>
              </a:solidFill>
            </a:endParaRPr>
          </a:p>
        </p:txBody>
      </p:sp>
      <p:sp>
        <p:nvSpPr>
          <p:cNvPr id="13" name="正方形/長方形 12"/>
          <p:cNvSpPr/>
          <p:nvPr/>
        </p:nvSpPr>
        <p:spPr>
          <a:xfrm>
            <a:off x="3158245" y="4086607"/>
            <a:ext cx="1930495" cy="110300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smtClean="0">
                <a:solidFill>
                  <a:schemeClr val="tx1">
                    <a:lumMod val="85000"/>
                    <a:lumOff val="15000"/>
                  </a:schemeClr>
                </a:solidFill>
              </a:rPr>
              <a:t>商品</a:t>
            </a:r>
            <a:endParaRPr kumimoji="1" lang="ja-JP" altLang="en-US" dirty="0">
              <a:solidFill>
                <a:schemeClr val="tx1">
                  <a:lumMod val="85000"/>
                  <a:lumOff val="15000"/>
                </a:schemeClr>
              </a:solidFill>
            </a:endParaRPr>
          </a:p>
        </p:txBody>
      </p:sp>
      <p:sp>
        <p:nvSpPr>
          <p:cNvPr id="14" name="テキスト ボックス 13"/>
          <p:cNvSpPr txBox="1"/>
          <p:nvPr/>
        </p:nvSpPr>
        <p:spPr>
          <a:xfrm>
            <a:off x="4030514" y="3576004"/>
            <a:ext cx="1929206" cy="523220"/>
          </a:xfrm>
          <a:prstGeom prst="rect">
            <a:avLst/>
          </a:prstGeom>
          <a:noFill/>
        </p:spPr>
        <p:txBody>
          <a:bodyPr wrap="square" rtlCol="0">
            <a:spAutoFit/>
          </a:bodyPr>
          <a:lstStyle/>
          <a:p>
            <a:r>
              <a:rPr kumimoji="1" lang="ja-JP" altLang="en-US" sz="2800" dirty="0" smtClean="0"/>
              <a:t>バーコード</a:t>
            </a:r>
            <a:endParaRPr kumimoji="1" lang="ja-JP" altLang="en-US" sz="2800" dirty="0"/>
          </a:p>
        </p:txBody>
      </p:sp>
      <p:sp>
        <p:nvSpPr>
          <p:cNvPr id="15" name="正方形/長方形 14"/>
          <p:cNvSpPr/>
          <p:nvPr/>
        </p:nvSpPr>
        <p:spPr>
          <a:xfrm>
            <a:off x="3390548" y="4089644"/>
            <a:ext cx="983817" cy="155976"/>
          </a:xfrm>
          <a:prstGeom prst="rect">
            <a:avLst/>
          </a:prstGeom>
          <a:pattFill prst="narVert">
            <a:fgClr>
              <a:schemeClr val="tx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r>
              <a:rPr kumimoji="1" lang="en-US" altLang="ja-JP" sz="2800" smtClean="0">
                <a:solidFill>
                  <a:schemeClr val="bg1"/>
                </a:solidFill>
              </a:rPr>
              <a:t>Raspberry Pi</a:t>
            </a:r>
            <a:endParaRPr kumimoji="1" lang="ja-JP" altLang="en-US" sz="2800" dirty="0">
              <a:solidFill>
                <a:schemeClr val="bg1"/>
              </a:solidFill>
            </a:endParaRPr>
          </a:p>
        </p:txBody>
      </p:sp>
      <p:cxnSp>
        <p:nvCxnSpPr>
          <p:cNvPr id="20" name="直線矢印コネクタ 19"/>
          <p:cNvCxnSpPr>
            <a:endCxn id="15" idx="0"/>
          </p:cNvCxnSpPr>
          <p:nvPr/>
        </p:nvCxnSpPr>
        <p:spPr>
          <a:xfrm>
            <a:off x="3882456" y="3292566"/>
            <a:ext cx="1" cy="797078"/>
          </a:xfrm>
          <a:prstGeom prst="straightConnector1">
            <a:avLst/>
          </a:prstGeom>
          <a:ln w="984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40" name="Picture 16" descr="サーバーのイラスト（1台）"/>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38497" y="3196671"/>
            <a:ext cx="2166645" cy="2564077"/>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7735200" y="1735867"/>
            <a:ext cx="4003218"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右矢印 30"/>
          <p:cNvSpPr/>
          <p:nvPr/>
        </p:nvSpPr>
        <p:spPr>
          <a:xfrm>
            <a:off x="6692996" y="2973106"/>
            <a:ext cx="1749457"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p:cNvSpPr/>
          <p:nvPr/>
        </p:nvSpPr>
        <p:spPr>
          <a:xfrm flipH="1">
            <a:off x="6682290" y="4201273"/>
            <a:ext cx="1697669"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p:cNvSpPr txBox="1"/>
          <p:nvPr/>
        </p:nvSpPr>
        <p:spPr>
          <a:xfrm>
            <a:off x="10114654" y="1987029"/>
            <a:ext cx="1341693" cy="523220"/>
          </a:xfrm>
          <a:prstGeom prst="rect">
            <a:avLst/>
          </a:prstGeom>
          <a:solidFill>
            <a:schemeClr val="accent5"/>
          </a:solidFill>
        </p:spPr>
        <p:txBody>
          <a:bodyPr wrap="square" rtlCol="0">
            <a:spAutoFit/>
          </a:bodyPr>
          <a:lstStyle/>
          <a:p>
            <a:r>
              <a:rPr lang="ja-JP" altLang="en-US" sz="2800">
                <a:solidFill>
                  <a:schemeClr val="bg1"/>
                </a:solidFill>
              </a:rPr>
              <a:t>サーバ</a:t>
            </a:r>
            <a:endParaRPr kumimoji="1" lang="ja-JP" altLang="en-US" sz="2800">
              <a:solidFill>
                <a:schemeClr val="bg1"/>
              </a:solidFill>
            </a:endParaRPr>
          </a:p>
        </p:txBody>
      </p:sp>
      <p:sp>
        <p:nvSpPr>
          <p:cNvPr id="47" name="テキスト ボックス 46"/>
          <p:cNvSpPr txBox="1"/>
          <p:nvPr/>
        </p:nvSpPr>
        <p:spPr>
          <a:xfrm>
            <a:off x="6027366" y="1917326"/>
            <a:ext cx="3082428" cy="954107"/>
          </a:xfrm>
          <a:prstGeom prst="rect">
            <a:avLst/>
          </a:prstGeom>
          <a:solidFill>
            <a:schemeClr val="bg1">
              <a:lumMod val="95000"/>
            </a:schemeClr>
          </a:solidFill>
        </p:spPr>
        <p:txBody>
          <a:bodyPr wrap="square" rtlCol="0">
            <a:spAutoFit/>
          </a:bodyPr>
          <a:lstStyle/>
          <a:p>
            <a:r>
              <a:rPr lang="ja-JP" altLang="en-US" sz="2800" smtClean="0">
                <a:solidFill>
                  <a:schemeClr val="tx1">
                    <a:lumMod val="85000"/>
                    <a:lumOff val="15000"/>
                  </a:schemeClr>
                </a:solidFill>
              </a:rPr>
              <a:t>画像データ</a:t>
            </a:r>
            <a:endParaRPr lang="en-US" altLang="ja-JP" sz="2800" smtClean="0">
              <a:solidFill>
                <a:schemeClr val="tx1">
                  <a:lumMod val="85000"/>
                  <a:lumOff val="15000"/>
                </a:schemeClr>
              </a:solidFill>
            </a:endParaRPr>
          </a:p>
          <a:p>
            <a:r>
              <a:rPr kumimoji="1" lang="ja-JP" altLang="en-US" sz="2800" smtClean="0">
                <a:solidFill>
                  <a:schemeClr val="tx1">
                    <a:lumMod val="85000"/>
                    <a:lumOff val="15000"/>
                  </a:schemeClr>
                </a:solidFill>
              </a:rPr>
              <a:t>フラグ</a:t>
            </a:r>
            <a:r>
              <a:rPr kumimoji="1" lang="en-US" altLang="ja-JP" sz="2800" smtClean="0">
                <a:solidFill>
                  <a:schemeClr val="tx1">
                    <a:lumMod val="85000"/>
                    <a:lumOff val="15000"/>
                  </a:schemeClr>
                </a:solidFill>
              </a:rPr>
              <a:t>(</a:t>
            </a:r>
            <a:r>
              <a:rPr kumimoji="1" lang="ja-JP" altLang="en-US" sz="2800" smtClean="0">
                <a:solidFill>
                  <a:schemeClr val="tx1">
                    <a:lumMod val="85000"/>
                    <a:lumOff val="15000"/>
                  </a:schemeClr>
                </a:solidFill>
              </a:rPr>
              <a:t>追加</a:t>
            </a:r>
            <a:r>
              <a:rPr kumimoji="1" lang="en-US" altLang="ja-JP" sz="2800" smtClean="0">
                <a:solidFill>
                  <a:schemeClr val="tx1">
                    <a:lumMod val="85000"/>
                    <a:lumOff val="15000"/>
                  </a:schemeClr>
                </a:solidFill>
              </a:rPr>
              <a:t>or</a:t>
            </a:r>
            <a:r>
              <a:rPr kumimoji="1" lang="ja-JP" altLang="en-US" sz="2800" smtClean="0">
                <a:solidFill>
                  <a:schemeClr val="tx1">
                    <a:lumMod val="85000"/>
                    <a:lumOff val="15000"/>
                  </a:schemeClr>
                </a:solidFill>
              </a:rPr>
              <a:t>削除</a:t>
            </a:r>
            <a:r>
              <a:rPr kumimoji="1" lang="en-US" altLang="ja-JP" sz="2800" smtClean="0">
                <a:solidFill>
                  <a:schemeClr val="tx1">
                    <a:lumMod val="85000"/>
                    <a:lumOff val="15000"/>
                  </a:schemeClr>
                </a:solidFill>
              </a:rPr>
              <a:t>)</a:t>
            </a:r>
            <a:endParaRPr kumimoji="1" lang="ja-JP" altLang="en-US" sz="2800">
              <a:solidFill>
                <a:schemeClr val="tx1">
                  <a:lumMod val="85000"/>
                  <a:lumOff val="15000"/>
                </a:schemeClr>
              </a:solidFill>
            </a:endParaRPr>
          </a:p>
        </p:txBody>
      </p:sp>
      <p:sp>
        <p:nvSpPr>
          <p:cNvPr id="48" name="テキスト ボックス 47"/>
          <p:cNvSpPr txBox="1"/>
          <p:nvPr/>
        </p:nvSpPr>
        <p:spPr>
          <a:xfrm>
            <a:off x="6742815" y="5237528"/>
            <a:ext cx="1663387" cy="523220"/>
          </a:xfrm>
          <a:prstGeom prst="rect">
            <a:avLst/>
          </a:prstGeom>
          <a:solidFill>
            <a:schemeClr val="bg1">
              <a:lumMod val="95000"/>
            </a:schemeClr>
          </a:solidFill>
        </p:spPr>
        <p:txBody>
          <a:bodyPr wrap="square" rtlCol="0">
            <a:spAutoFit/>
          </a:bodyPr>
          <a:lstStyle/>
          <a:p>
            <a:r>
              <a:rPr kumimoji="1" lang="ja-JP" altLang="en-US" sz="2800" smtClean="0">
                <a:solidFill>
                  <a:schemeClr val="tx1">
                    <a:lumMod val="85000"/>
                    <a:lumOff val="15000"/>
                  </a:schemeClr>
                </a:solidFill>
              </a:rPr>
              <a:t>実行結果</a:t>
            </a:r>
            <a:endParaRPr kumimoji="1" lang="ja-JP" altLang="en-US" sz="2800">
              <a:solidFill>
                <a:schemeClr val="tx1">
                  <a:lumMod val="85000"/>
                  <a:lumOff val="15000"/>
                </a:schemeClr>
              </a:solidFill>
            </a:endParaRPr>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5</a:t>
            </a:fld>
            <a:endParaRPr kumimoji="1" lang="ja-JP" altLang="en-US"/>
          </a:p>
        </p:txBody>
      </p:sp>
      <p:sp>
        <p:nvSpPr>
          <p:cNvPr id="21" name="テキスト ボックス 20"/>
          <p:cNvSpPr txBox="1"/>
          <p:nvPr/>
        </p:nvSpPr>
        <p:spPr>
          <a:xfrm>
            <a:off x="3065911" y="1833817"/>
            <a:ext cx="1929206" cy="523220"/>
          </a:xfrm>
          <a:prstGeom prst="rect">
            <a:avLst/>
          </a:prstGeom>
          <a:noFill/>
        </p:spPr>
        <p:txBody>
          <a:bodyPr wrap="square" rtlCol="0">
            <a:spAutoFit/>
          </a:bodyPr>
          <a:lstStyle/>
          <a:p>
            <a:r>
              <a:rPr kumimoji="1" lang="en-US" altLang="ja-JP" sz="2800" smtClean="0"/>
              <a:t>Web</a:t>
            </a:r>
            <a:r>
              <a:rPr kumimoji="1" lang="ja-JP" altLang="en-US" sz="2800" smtClean="0"/>
              <a:t>カメラ</a:t>
            </a:r>
            <a:endParaRPr kumimoji="1" lang="ja-JP" altLang="en-US" sz="2800" dirty="0"/>
          </a:p>
        </p:txBody>
      </p:sp>
      <p:sp>
        <p:nvSpPr>
          <p:cNvPr id="22" name="テキスト ボックス 21"/>
          <p:cNvSpPr txBox="1"/>
          <p:nvPr/>
        </p:nvSpPr>
        <p:spPr>
          <a:xfrm>
            <a:off x="9587546" y="2652873"/>
            <a:ext cx="1800617" cy="523220"/>
          </a:xfrm>
          <a:prstGeom prst="rect">
            <a:avLst/>
          </a:prstGeom>
          <a:solidFill>
            <a:schemeClr val="bg1">
              <a:lumMod val="95000"/>
            </a:schemeClr>
          </a:solidFill>
        </p:spPr>
        <p:txBody>
          <a:bodyPr wrap="square" rtlCol="0">
            <a:spAutoFit/>
          </a:bodyPr>
          <a:lstStyle/>
          <a:p>
            <a:r>
              <a:rPr lang="ja-JP" altLang="en-US" sz="2800" smtClean="0">
                <a:solidFill>
                  <a:schemeClr val="tx1">
                    <a:lumMod val="85000"/>
                    <a:lumOff val="15000"/>
                  </a:schemeClr>
                </a:solidFill>
              </a:rPr>
              <a:t>識別・</a:t>
            </a:r>
            <a:r>
              <a:rPr kumimoji="1" lang="ja-JP" altLang="en-US" sz="2800" smtClean="0">
                <a:solidFill>
                  <a:schemeClr val="tx1">
                    <a:lumMod val="85000"/>
                    <a:lumOff val="15000"/>
                  </a:schemeClr>
                </a:solidFill>
              </a:rPr>
              <a:t>決済</a:t>
            </a:r>
            <a:endParaRPr kumimoji="1" lang="ja-JP" altLang="en-US" sz="2800">
              <a:solidFill>
                <a:schemeClr val="tx1">
                  <a:lumMod val="85000"/>
                  <a:lumOff val="15000"/>
                </a:schemeClr>
              </a:solidFill>
            </a:endParaRPr>
          </a:p>
        </p:txBody>
      </p:sp>
    </p:spTree>
    <p:extLst>
      <p:ext uri="{BB962C8B-B14F-4D97-AF65-F5344CB8AC3E}">
        <p14:creationId xmlns:p14="http://schemas.microsoft.com/office/powerpoint/2010/main" val="15161901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5159141" y="3368842"/>
            <a:ext cx="2791326" cy="188967"/>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lang="ja-JP" altLang="en-US" dirty="0" smtClean="0"/>
              <a:t>メリット</a:t>
            </a:r>
            <a:r>
              <a:rPr lang="ja-JP" altLang="en-US" dirty="0"/>
              <a:t>・</a:t>
            </a:r>
            <a:r>
              <a:rPr lang="ja-JP" altLang="en-US" dirty="0" smtClean="0"/>
              <a:t>効果</a:t>
            </a:r>
            <a:endParaRPr kumimoji="1" lang="ja-JP" altLang="en-US" dirty="0"/>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z="3200" smtClean="0"/>
              <a:t>6</a:t>
            </a:fld>
            <a:endParaRPr kumimoji="1" lang="ja-JP" altLang="en-US" sz="3200"/>
          </a:p>
        </p:txBody>
      </p:sp>
      <p:sp>
        <p:nvSpPr>
          <p:cNvPr id="5" name="テキスト ボックス 4"/>
          <p:cNvSpPr txBox="1"/>
          <p:nvPr/>
        </p:nvSpPr>
        <p:spPr>
          <a:xfrm>
            <a:off x="1097279" y="1865807"/>
            <a:ext cx="2723950" cy="523220"/>
          </a:xfrm>
          <a:prstGeom prst="rect">
            <a:avLst/>
          </a:prstGeom>
          <a:solidFill>
            <a:schemeClr val="bg1">
              <a:lumMod val="95000"/>
            </a:schemeClr>
          </a:solidFill>
        </p:spPr>
        <p:txBody>
          <a:bodyPr wrap="square" rtlCol="0">
            <a:spAutoFit/>
          </a:bodyPr>
          <a:lstStyle/>
          <a:p>
            <a:r>
              <a:rPr lang="ja-JP" altLang="en-US" sz="2800" smtClean="0"/>
              <a:t>店側</a:t>
            </a:r>
            <a:r>
              <a:rPr lang="ja-JP" altLang="en-US" sz="2800" dirty="0"/>
              <a:t>：</a:t>
            </a:r>
            <a:r>
              <a:rPr lang="ja-JP" altLang="en-US" sz="2800" smtClean="0"/>
              <a:t>コスト</a:t>
            </a:r>
            <a:r>
              <a:rPr lang="ja-JP" altLang="en-US" sz="2800" dirty="0" smtClean="0"/>
              <a:t>削減</a:t>
            </a:r>
            <a:endParaRPr kumimoji="1" lang="ja-JP" altLang="en-US" sz="2800" dirty="0"/>
          </a:p>
        </p:txBody>
      </p:sp>
      <p:sp>
        <p:nvSpPr>
          <p:cNvPr id="7" name="テキスト ボックス 6"/>
          <p:cNvSpPr txBox="1"/>
          <p:nvPr/>
        </p:nvSpPr>
        <p:spPr>
          <a:xfrm>
            <a:off x="1097279" y="4726591"/>
            <a:ext cx="3355521" cy="523220"/>
          </a:xfrm>
          <a:prstGeom prst="rect">
            <a:avLst/>
          </a:prstGeom>
          <a:solidFill>
            <a:schemeClr val="bg1">
              <a:lumMod val="95000"/>
            </a:schemeClr>
          </a:solidFill>
        </p:spPr>
        <p:txBody>
          <a:bodyPr wrap="square" rtlCol="0">
            <a:spAutoFit/>
          </a:bodyPr>
          <a:lstStyle/>
          <a:p>
            <a:r>
              <a:rPr lang="ja-JP" altLang="en-US" sz="2800" smtClean="0"/>
              <a:t>お客様</a:t>
            </a:r>
            <a:r>
              <a:rPr lang="ja-JP" altLang="en-US" sz="2800" dirty="0"/>
              <a:t>：</a:t>
            </a:r>
            <a:r>
              <a:rPr lang="ja-JP" altLang="en-US" sz="2800" smtClean="0"/>
              <a:t>時間</a:t>
            </a:r>
            <a:r>
              <a:rPr lang="ja-JP" altLang="en-US" sz="2800" dirty="0" smtClean="0"/>
              <a:t>の短縮</a:t>
            </a:r>
            <a:endParaRPr kumimoji="1" lang="ja-JP" altLang="en-US" sz="2800" dirty="0"/>
          </a:p>
        </p:txBody>
      </p:sp>
      <p:sp>
        <p:nvSpPr>
          <p:cNvPr id="8" name="正方形/長方形 7"/>
          <p:cNvSpPr/>
          <p:nvPr/>
        </p:nvSpPr>
        <p:spPr>
          <a:xfrm>
            <a:off x="6851583" y="4238282"/>
            <a:ext cx="2571550" cy="167832"/>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1097279" y="2649868"/>
            <a:ext cx="10115204" cy="1877437"/>
          </a:xfrm>
          <a:prstGeom prst="rect">
            <a:avLst/>
          </a:prstGeom>
          <a:noFill/>
        </p:spPr>
        <p:txBody>
          <a:bodyPr wrap="square">
            <a:spAutoFit/>
          </a:bodyPr>
          <a:lstStyle/>
          <a:p>
            <a:r>
              <a:rPr lang="ja-JP" altLang="en-US" sz="2400" spc="300" dirty="0"/>
              <a:t>セルフレジ</a:t>
            </a:r>
            <a:r>
              <a:rPr lang="en-US" altLang="ja-JP" sz="2400" spc="300" dirty="0"/>
              <a:t>1</a:t>
            </a:r>
            <a:r>
              <a:rPr lang="ja-JP" altLang="en-US" sz="2400" spc="300" dirty="0"/>
              <a:t>セットを購入するのにかかる値段</a:t>
            </a:r>
            <a:endParaRPr lang="en-US" altLang="ja-JP" sz="2400" spc="300" dirty="0"/>
          </a:p>
          <a:p>
            <a:pPr lvl="1"/>
            <a:r>
              <a:rPr lang="ja-JP" altLang="en-US" sz="2400" spc="300" dirty="0"/>
              <a:t>約</a:t>
            </a:r>
            <a:r>
              <a:rPr lang="en-US" altLang="ja-JP" sz="2400" spc="300" dirty="0"/>
              <a:t>3,500,000</a:t>
            </a:r>
            <a:r>
              <a:rPr lang="ja-JP" altLang="en-US" sz="2400" spc="300" dirty="0" smtClean="0"/>
              <a:t>円 </a:t>
            </a:r>
            <a:r>
              <a:rPr lang="en-US" altLang="ja-JP" sz="2400" spc="300" smtClean="0"/>
              <a:t>* </a:t>
            </a:r>
            <a:r>
              <a:rPr lang="en-US" altLang="ja-JP" sz="2400" spc="300" smtClean="0"/>
              <a:t>2</a:t>
            </a:r>
            <a:r>
              <a:rPr lang="ja-JP" altLang="en-US" sz="2400" spc="300" smtClean="0"/>
              <a:t>台 </a:t>
            </a:r>
            <a:r>
              <a:rPr lang="en-US" altLang="ja-JP" sz="2400" spc="300" smtClean="0"/>
              <a:t>= </a:t>
            </a:r>
            <a:r>
              <a:rPr lang="en-US" altLang="ja-JP" sz="3200" spc="300" smtClean="0"/>
              <a:t>7,000,000</a:t>
            </a:r>
            <a:r>
              <a:rPr lang="ja-JP" altLang="en-US" sz="3200" spc="300" smtClean="0"/>
              <a:t>円</a:t>
            </a:r>
            <a:endParaRPr lang="en-US" altLang="ja-JP" sz="2400" spc="300" dirty="0"/>
          </a:p>
          <a:p>
            <a:r>
              <a:rPr lang="en-US" altLang="ja-JP" sz="2400" spc="300" dirty="0"/>
              <a:t>Web</a:t>
            </a:r>
            <a:r>
              <a:rPr lang="ja-JP" altLang="en-US" sz="2400" spc="300" dirty="0"/>
              <a:t>カメラを使用し、本システムを導入した場合にかかる機材の費用</a:t>
            </a:r>
            <a:endParaRPr lang="en-US" altLang="ja-JP" sz="2400" spc="300" dirty="0"/>
          </a:p>
          <a:p>
            <a:pPr lvl="1"/>
            <a:r>
              <a:rPr lang="ja-JP" altLang="en-US" sz="2400" spc="300" dirty="0"/>
              <a:t>約</a:t>
            </a:r>
            <a:r>
              <a:rPr lang="en-US" altLang="ja-JP" sz="2400" spc="300" dirty="0"/>
              <a:t>12,500</a:t>
            </a:r>
            <a:r>
              <a:rPr lang="ja-JP" altLang="en-US" sz="2400" spc="300" dirty="0" smtClean="0"/>
              <a:t>円 </a:t>
            </a:r>
            <a:r>
              <a:rPr lang="en-US" altLang="ja-JP" sz="2400" spc="300" dirty="0" smtClean="0"/>
              <a:t>* 80</a:t>
            </a:r>
            <a:r>
              <a:rPr lang="ja-JP" altLang="en-US" sz="2400" spc="300" dirty="0" smtClean="0"/>
              <a:t>個（カゴの個数） </a:t>
            </a:r>
            <a:r>
              <a:rPr lang="en-US" altLang="ja-JP" sz="2400" spc="300"/>
              <a:t>= </a:t>
            </a:r>
            <a:r>
              <a:rPr lang="en-US" altLang="ja-JP" sz="3200" spc="300" smtClean="0"/>
              <a:t>1,000,000</a:t>
            </a:r>
            <a:r>
              <a:rPr lang="ja-JP" altLang="en-US" sz="3200" spc="300" smtClean="0"/>
              <a:t>円</a:t>
            </a:r>
            <a:endParaRPr lang="en-US" altLang="ja-JP" sz="2400" spc="300" dirty="0"/>
          </a:p>
        </p:txBody>
      </p:sp>
    </p:spTree>
    <p:extLst>
      <p:ext uri="{BB962C8B-B14F-4D97-AF65-F5344CB8AC3E}">
        <p14:creationId xmlns:p14="http://schemas.microsoft.com/office/powerpoint/2010/main" val="13306125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lstStyle/>
          <a:p>
            <a:r>
              <a:rPr kumimoji="1" lang="ja-JP" altLang="en-US" smtClean="0"/>
              <a:t>研究方針</a:t>
            </a:r>
            <a:r>
              <a:rPr kumimoji="1" lang="en-US" altLang="ja-JP" smtClean="0"/>
              <a:t/>
            </a:r>
            <a:br>
              <a:rPr kumimoji="1" lang="en-US" altLang="ja-JP" smtClean="0"/>
            </a:br>
            <a:r>
              <a:rPr kumimoji="1" lang="en-US" altLang="ja-JP" smtClean="0"/>
              <a:t>V</a:t>
            </a:r>
            <a:r>
              <a:rPr kumimoji="1" lang="ja-JP" altLang="en-US" smtClean="0"/>
              <a:t>字開発モデル</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7</a:t>
            </a:fld>
            <a:endParaRPr kumimoji="1" lang="ja-JP" altLang="en-US"/>
          </a:p>
        </p:txBody>
      </p:sp>
      <p:grpSp>
        <p:nvGrpSpPr>
          <p:cNvPr id="16" name="グループ化 15"/>
          <p:cNvGrpSpPr/>
          <p:nvPr/>
        </p:nvGrpSpPr>
        <p:grpSpPr>
          <a:xfrm>
            <a:off x="2009273" y="1857676"/>
            <a:ext cx="8232007" cy="4381246"/>
            <a:chOff x="2009273" y="1857676"/>
            <a:chExt cx="8232007" cy="4381246"/>
          </a:xfrm>
        </p:grpSpPr>
        <p:cxnSp>
          <p:nvCxnSpPr>
            <p:cNvPr id="13" name="直線コネクタ 12"/>
            <p:cNvCxnSpPr/>
            <p:nvPr/>
          </p:nvCxnSpPr>
          <p:spPr>
            <a:xfrm rot="16200000">
              <a:off x="6400117" y="2275498"/>
              <a:ext cx="3231696" cy="3378339"/>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cxnSp>
          <p:nvCxnSpPr>
            <p:cNvPr id="12" name="直線コネクタ 11"/>
            <p:cNvCxnSpPr/>
            <p:nvPr/>
          </p:nvCxnSpPr>
          <p:spPr>
            <a:xfrm>
              <a:off x="2564324" y="2466777"/>
              <a:ext cx="3226326" cy="3383963"/>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sp>
          <p:nvSpPr>
            <p:cNvPr id="2" name="正方形/長方形 1"/>
            <p:cNvSpPr/>
            <p:nvPr/>
          </p:nvSpPr>
          <p:spPr>
            <a:xfrm>
              <a:off x="2009273" y="1857677"/>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mtClean="0"/>
                <a:t>要求</a:t>
              </a:r>
              <a:r>
                <a:rPr lang="ja-JP" altLang="en-US"/>
                <a:t>分析</a:t>
              </a:r>
              <a:endParaRPr kumimoji="1" lang="ja-JP" altLang="en-US"/>
            </a:p>
          </p:txBody>
        </p:sp>
        <p:sp>
          <p:nvSpPr>
            <p:cNvPr id="3" name="正方形/長方形 2"/>
            <p:cNvSpPr/>
            <p:nvPr/>
          </p:nvSpPr>
          <p:spPr>
            <a:xfrm>
              <a:off x="2787498"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基本設計</a:t>
              </a:r>
              <a:endParaRPr kumimoji="1" lang="ja-JP" altLang="en-US"/>
            </a:p>
          </p:txBody>
        </p:sp>
        <p:sp>
          <p:nvSpPr>
            <p:cNvPr id="5" name="正方形/長方形 4"/>
            <p:cNvSpPr/>
            <p:nvPr/>
          </p:nvSpPr>
          <p:spPr>
            <a:xfrm>
              <a:off x="5254504" y="5462558"/>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実装</a:t>
              </a:r>
              <a:endParaRPr kumimoji="1" lang="ja-JP" altLang="en-US"/>
            </a:p>
          </p:txBody>
        </p:sp>
        <p:sp>
          <p:nvSpPr>
            <p:cNvPr id="7" name="正方形/長方形 6"/>
            <p:cNvSpPr/>
            <p:nvPr/>
          </p:nvSpPr>
          <p:spPr>
            <a:xfrm>
              <a:off x="6640817" y="4260930"/>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単体テスト</a:t>
              </a:r>
              <a:endParaRPr kumimoji="1" lang="ja-JP" altLang="en-US"/>
            </a:p>
          </p:txBody>
        </p:sp>
        <p:sp>
          <p:nvSpPr>
            <p:cNvPr id="8" name="正方形/長方形 7"/>
            <p:cNvSpPr/>
            <p:nvPr/>
          </p:nvSpPr>
          <p:spPr>
            <a:xfrm>
              <a:off x="3698053" y="4260931"/>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詳細設計</a:t>
              </a:r>
              <a:endParaRPr kumimoji="1" lang="ja-JP" altLang="en-US"/>
            </a:p>
          </p:txBody>
        </p:sp>
        <p:sp>
          <p:nvSpPr>
            <p:cNvPr id="9" name="正方形/長方形 8"/>
            <p:cNvSpPr/>
            <p:nvPr/>
          </p:nvSpPr>
          <p:spPr>
            <a:xfrm>
              <a:off x="7773495"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結合テスト</a:t>
              </a:r>
              <a:endParaRPr kumimoji="1" lang="ja-JP" altLang="en-US"/>
            </a:p>
          </p:txBody>
        </p:sp>
        <p:sp>
          <p:nvSpPr>
            <p:cNvPr id="10" name="正方形/長方形 9"/>
            <p:cNvSpPr/>
            <p:nvPr/>
          </p:nvSpPr>
          <p:spPr>
            <a:xfrm>
              <a:off x="8684830" y="1857676"/>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総合テスト</a:t>
              </a:r>
              <a:endParaRPr kumimoji="1" lang="ja-JP" altLang="en-US"/>
            </a:p>
          </p:txBody>
        </p:sp>
        <p:sp>
          <p:nvSpPr>
            <p:cNvPr id="14" name="右矢印 13"/>
            <p:cNvSpPr/>
            <p:nvPr/>
          </p:nvSpPr>
          <p:spPr>
            <a:xfrm>
              <a:off x="3565723" y="2050191"/>
              <a:ext cx="5119106"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5" name="右矢印 14"/>
            <p:cNvSpPr/>
            <p:nvPr/>
          </p:nvSpPr>
          <p:spPr>
            <a:xfrm>
              <a:off x="4343948" y="3226597"/>
              <a:ext cx="3429547"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8" name="右矢印 17"/>
            <p:cNvSpPr/>
            <p:nvPr/>
          </p:nvSpPr>
          <p:spPr>
            <a:xfrm>
              <a:off x="5255282" y="4438013"/>
              <a:ext cx="1385535"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grpSp>
    </p:spTree>
    <p:extLst>
      <p:ext uri="{BB962C8B-B14F-4D97-AF65-F5344CB8AC3E}">
        <p14:creationId xmlns:p14="http://schemas.microsoft.com/office/powerpoint/2010/main" val="9772943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lstStyle/>
          <a:p>
            <a:r>
              <a:rPr kumimoji="1" lang="ja-JP" altLang="en-US" smtClean="0"/>
              <a:t>ユースケース図</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mtClean="0"/>
              <a:t>8</a:t>
            </a:fld>
            <a:endParaRPr kumimoji="1" lang="ja-JP" altLang="en-US"/>
          </a:p>
        </p:txBody>
      </p:sp>
      <p:pic>
        <p:nvPicPr>
          <p:cNvPr id="10" name="図 9"/>
          <p:cNvPicPr>
            <a:picLocks noChangeAspect="1"/>
          </p:cNvPicPr>
          <p:nvPr/>
        </p:nvPicPr>
        <p:blipFill>
          <a:blip r:embed="rId3"/>
          <a:stretch>
            <a:fillRect/>
          </a:stretch>
        </p:blipFill>
        <p:spPr>
          <a:xfrm>
            <a:off x="3355344" y="1737360"/>
            <a:ext cx="5542272" cy="5153637"/>
          </a:xfrm>
          <a:prstGeom prst="rect">
            <a:avLst/>
          </a:prstGeom>
        </p:spPr>
      </p:pic>
    </p:spTree>
    <p:extLst>
      <p:ext uri="{BB962C8B-B14F-4D97-AF65-F5344CB8AC3E}">
        <p14:creationId xmlns:p14="http://schemas.microsoft.com/office/powerpoint/2010/main" val="4184936366"/>
      </p:ext>
    </p:extLst>
  </p:cSld>
  <p:clrMapOvr>
    <a:masterClrMapping/>
  </p:clrMapOvr>
  <p:timing>
    <p:tnLst>
      <p:par>
        <p:cTn id="1" dur="indefinite" restart="never" nodeType="tmRoot"/>
      </p:par>
    </p:tnLst>
  </p:timing>
</p:sld>
</file>

<file path=ppt/theme/theme1.xml><?xml version="1.0" encoding="utf-8"?>
<a:theme xmlns:a="http://schemas.openxmlformats.org/drawingml/2006/main" name="レトロスペクト">
  <a:themeElements>
    <a:clrScheme name="レトロスペクト">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3557</TotalTime>
  <Words>483</Words>
  <Application>Microsoft Office PowerPoint</Application>
  <PresentationFormat>ワイド画面</PresentationFormat>
  <Paragraphs>139</Paragraphs>
  <Slides>16</Slides>
  <Notes>16</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16</vt:i4>
      </vt:variant>
    </vt:vector>
  </HeadingPairs>
  <TitlesOfParts>
    <vt:vector size="23" baseType="lpstr">
      <vt:lpstr>ＭＳ Ｐゴシック</vt:lpstr>
      <vt:lpstr>游ゴシック</vt:lpstr>
      <vt:lpstr>Bauhaus 93</vt:lpstr>
      <vt:lpstr>Calibri</vt:lpstr>
      <vt:lpstr>Calibri Light</vt:lpstr>
      <vt:lpstr>Wingdings</vt:lpstr>
      <vt:lpstr>レトロスペクト</vt:lpstr>
      <vt:lpstr>Webカメラとセンシング技術を組み合わせた 商品識別システムの開発</vt:lpstr>
      <vt:lpstr>目次</vt:lpstr>
      <vt:lpstr>研究背景</vt:lpstr>
      <vt:lpstr>研究目的・目標</vt:lpstr>
      <vt:lpstr>　　　　　　　　　　　Summary</vt:lpstr>
      <vt:lpstr>イメージ図</vt:lpstr>
      <vt:lpstr>メリット・効果</vt:lpstr>
      <vt:lpstr>研究方針 V字開発モデル</vt:lpstr>
      <vt:lpstr>ユースケース図</vt:lpstr>
      <vt:lpstr>クラス図</vt:lpstr>
      <vt:lpstr>シーケンス図</vt:lpstr>
      <vt:lpstr>スケジュール管理</vt:lpstr>
      <vt:lpstr>実装 画像送信システムと各種センサ</vt:lpstr>
      <vt:lpstr>画像送信システムと各種センサ</vt:lpstr>
      <vt:lpstr>画像送信システムと各種センサ</vt:lpstr>
      <vt:lpstr>現在の段階・状況</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自動精算システム（仮）</dc:title>
  <dc:creator>B4_2019</dc:creator>
  <cp:lastModifiedBy>B4_2019</cp:lastModifiedBy>
  <cp:revision>154</cp:revision>
  <cp:lastPrinted>2019-12-13T05:11:47Z</cp:lastPrinted>
  <dcterms:created xsi:type="dcterms:W3CDTF">2019-10-08T07:00:30Z</dcterms:created>
  <dcterms:modified xsi:type="dcterms:W3CDTF">2020-01-15T13:11:18Z</dcterms:modified>
</cp:coreProperties>
</file>